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48"/>
  </p:notesMasterIdLst>
  <p:handoutMasterIdLst>
    <p:handoutMasterId r:id="rId49"/>
  </p:handoutMasterIdLst>
  <p:sldIdLst>
    <p:sldId id="256" r:id="rId2"/>
    <p:sldId id="398" r:id="rId3"/>
    <p:sldId id="367" r:id="rId4"/>
    <p:sldId id="310" r:id="rId5"/>
    <p:sldId id="312" r:id="rId6"/>
    <p:sldId id="392" r:id="rId7"/>
    <p:sldId id="368" r:id="rId8"/>
    <p:sldId id="313" r:id="rId9"/>
    <p:sldId id="369" r:id="rId10"/>
    <p:sldId id="370" r:id="rId11"/>
    <p:sldId id="371" r:id="rId12"/>
    <p:sldId id="315" r:id="rId13"/>
    <p:sldId id="372" r:id="rId14"/>
    <p:sldId id="373" r:id="rId15"/>
    <p:sldId id="317" r:id="rId16"/>
    <p:sldId id="318" r:id="rId17"/>
    <p:sldId id="319" r:id="rId18"/>
    <p:sldId id="379" r:id="rId19"/>
    <p:sldId id="382" r:id="rId20"/>
    <p:sldId id="383" r:id="rId21"/>
    <p:sldId id="375" r:id="rId22"/>
    <p:sldId id="376" r:id="rId23"/>
    <p:sldId id="377" r:id="rId24"/>
    <p:sldId id="378" r:id="rId25"/>
    <p:sldId id="325" r:id="rId26"/>
    <p:sldId id="327" r:id="rId27"/>
    <p:sldId id="374" r:id="rId28"/>
    <p:sldId id="329" r:id="rId29"/>
    <p:sldId id="394" r:id="rId30"/>
    <p:sldId id="395" r:id="rId31"/>
    <p:sldId id="330" r:id="rId32"/>
    <p:sldId id="331" r:id="rId33"/>
    <p:sldId id="334" r:id="rId34"/>
    <p:sldId id="391" r:id="rId35"/>
    <p:sldId id="335" r:id="rId36"/>
    <p:sldId id="388" r:id="rId37"/>
    <p:sldId id="389" r:id="rId38"/>
    <p:sldId id="390" r:id="rId39"/>
    <p:sldId id="337" r:id="rId40"/>
    <p:sldId id="338" r:id="rId41"/>
    <p:sldId id="339" r:id="rId42"/>
    <p:sldId id="393" r:id="rId43"/>
    <p:sldId id="365" r:id="rId44"/>
    <p:sldId id="366" r:id="rId45"/>
    <p:sldId id="396" r:id="rId46"/>
    <p:sldId id="397" r:id="rId47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794" autoAdjust="0"/>
  </p:normalViewPr>
  <p:slideViewPr>
    <p:cSldViewPr>
      <p:cViewPr varScale="1">
        <p:scale>
          <a:sx n="70" d="100"/>
          <a:sy n="70" d="100"/>
        </p:scale>
        <p:origin x="-61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9014"/>
    </p:cViewPr>
  </p:sorterViewPr>
  <p:notesViewPr>
    <p:cSldViewPr>
      <p:cViewPr varScale="1">
        <p:scale>
          <a:sx n="60" d="100"/>
          <a:sy n="60" d="100"/>
        </p:scale>
        <p:origin x="-2538" y="-96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B18CFB-BE08-4060-A759-BCA2B88179D3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90DB0C-2653-467C-ADF2-B1DBEF054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9853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959D44-9FF9-4308-95D6-BF377C12B4ED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51662E-B9BD-4020-8769-50F836CC65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064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Type in examples here</a:t>
            </a:r>
            <a:r>
              <a:rPr lang="en-US" baseline="0" dirty="0" smtClean="0"/>
              <a:t> from the page on Men don’t understand women,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1662E-B9BD-4020-8769-50F836CC651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909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Year One - CRSD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E9000AE-7EDA-4509-B6BC-F035AE1F75AF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Year One - CRSD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00AE-7EDA-4509-B6BC-F035AE1F75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Year One - CRSD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00AE-7EDA-4509-B6BC-F035AE1F75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438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700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Curriculum Coordinator Meeting</a:t>
            </a:r>
            <a:endParaRPr lang="en-US" dirty="0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4648200" y="15240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dirty="0" smtClean="0"/>
              <a:t>Understanding by Design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Year One - CRSD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00AE-7EDA-4509-B6BC-F035AE1F75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Year One - CRSD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00AE-7EDA-4509-B6BC-F035AE1F75A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Year One - CRSD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00AE-7EDA-4509-B6BC-F035AE1F75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Year One - CRSD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00AE-7EDA-4509-B6BC-F035AE1F75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Year One - CRSD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00AE-7EDA-4509-B6BC-F035AE1F75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00AE-7EDA-4509-B6BC-F035AE1F75AF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Year One - CRSD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Year One - CRSD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00AE-7EDA-4509-B6BC-F035AE1F75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Year One - CRSD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E9000AE-7EDA-4509-B6BC-F035AE1F75A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://jaymctighe.com/wordpress/wp-content/uploads/2011/04/UbD-Websites-3.3.12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7800" y="2667000"/>
            <a:ext cx="2785368" cy="1905000"/>
          </a:xfrm>
        </p:spPr>
        <p:txBody>
          <a:bodyPr>
            <a:normAutofit/>
          </a:bodyPr>
          <a:lstStyle/>
          <a:p>
            <a:pPr algn="ctr"/>
            <a:endParaRPr lang="en-US" sz="2400" i="1" dirty="0" smtClean="0"/>
          </a:p>
          <a:p>
            <a:pPr algn="ctr"/>
            <a:r>
              <a:rPr lang="en-US" sz="2400" i="1" dirty="0" smtClean="0"/>
              <a:t>‘the big ideas’ </a:t>
            </a:r>
            <a:endParaRPr lang="en-US" sz="2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724400" y="228600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Understanding by Design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40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85800"/>
            <a:ext cx="7024744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Why “backward”?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492" y="1905000"/>
            <a:ext cx="6777317" cy="3927629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dirty="0" smtClean="0"/>
              <a:t>Stages are logical but go against habits</a:t>
            </a:r>
          </a:p>
          <a:p>
            <a:pPr lvl="1" eaLnBrk="1" hangingPunct="1"/>
            <a:r>
              <a:rPr lang="en-US" altLang="en-US" sz="2400" dirty="0" smtClean="0"/>
              <a:t>We’re used to jumping to lesson &amp; activity ideas - before clarifying our performance goals for students</a:t>
            </a:r>
          </a:p>
          <a:p>
            <a:pPr lvl="1" eaLnBrk="1" hangingPunct="1"/>
            <a:r>
              <a:rPr lang="en-US" altLang="en-US" sz="2400" dirty="0"/>
              <a:t>T</a:t>
            </a:r>
            <a:r>
              <a:rPr lang="en-US" altLang="en-US" sz="2400" dirty="0" smtClean="0"/>
              <a:t>hinking through the assessments upfront, ensures greater alignment of goals &amp; means, and that teaching is focused on desired results</a:t>
            </a:r>
          </a:p>
        </p:txBody>
      </p:sp>
    </p:spTree>
    <p:extLst>
      <p:ext uri="{BB962C8B-B14F-4D97-AF65-F5344CB8AC3E}">
        <p14:creationId xmlns:p14="http://schemas.microsoft.com/office/powerpoint/2010/main" val="373339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772400" cy="881063"/>
          </a:xfrm>
          <a:noFill/>
        </p:spPr>
        <p:txBody>
          <a:bodyPr/>
          <a:lstStyle/>
          <a:p>
            <a:pPr eaLnBrk="1" hangingPunct="1"/>
            <a:r>
              <a:rPr lang="en-US" altLang="en-US" smtClean="0"/>
              <a:t>The “big ideas” of each stage:</a:t>
            </a:r>
          </a:p>
        </p:txBody>
      </p:sp>
      <p:sp>
        <p:nvSpPr>
          <p:cNvPr id="7171" name="Rectangle 92"/>
          <p:cNvSpPr>
            <a:spLocks noChangeArrowheads="1"/>
          </p:cNvSpPr>
          <p:nvPr/>
        </p:nvSpPr>
        <p:spPr bwMode="auto">
          <a:xfrm>
            <a:off x="685800" y="1752600"/>
            <a:ext cx="431958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10000"/>
              <a:buFont typeface="Zapf Dingbats" charset="2"/>
              <a:buChar char="*"/>
            </a:pPr>
            <a:r>
              <a:rPr lang="en-US" altLang="en-US" sz="2800" i="1" dirty="0"/>
              <a:t>Unpack the content       standards and ‘content’,</a:t>
            </a:r>
            <a:r>
              <a:rPr lang="en-US" altLang="en-US" sz="2800" i="1" dirty="0">
                <a:solidFill>
                  <a:schemeClr val="tx2"/>
                </a:solidFill>
              </a:rPr>
              <a:t> </a:t>
            </a:r>
            <a:r>
              <a:rPr lang="en-US" altLang="en-US" sz="2800" i="1" dirty="0"/>
              <a:t>focus on big ideas</a:t>
            </a:r>
            <a:endParaRPr lang="en-US" altLang="en-US" sz="2800" i="1" dirty="0">
              <a:solidFill>
                <a:schemeClr val="tx2"/>
              </a:solidFill>
            </a:endParaRPr>
          </a:p>
        </p:txBody>
      </p:sp>
      <p:sp>
        <p:nvSpPr>
          <p:cNvPr id="7172" name="Line 93"/>
          <p:cNvSpPr>
            <a:spLocks noChangeShapeType="1"/>
          </p:cNvSpPr>
          <p:nvPr/>
        </p:nvSpPr>
        <p:spPr bwMode="auto">
          <a:xfrm flipH="1" flipV="1">
            <a:off x="4343400" y="2743200"/>
            <a:ext cx="762000" cy="79375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49092" name="Group 100"/>
          <p:cNvGrpSpPr>
            <a:grpSpLocks/>
          </p:cNvGrpSpPr>
          <p:nvPr/>
        </p:nvGrpSpPr>
        <p:grpSpPr bwMode="auto">
          <a:xfrm>
            <a:off x="685800" y="5257800"/>
            <a:ext cx="4572000" cy="914400"/>
            <a:chOff x="48" y="2832"/>
            <a:chExt cx="3252" cy="672"/>
          </a:xfrm>
        </p:grpSpPr>
        <p:sp>
          <p:nvSpPr>
            <p:cNvPr id="7269" name="Rectangle 101"/>
            <p:cNvSpPr>
              <a:spLocks noChangeArrowheads="1"/>
            </p:cNvSpPr>
            <p:nvPr/>
          </p:nvSpPr>
          <p:spPr bwMode="auto">
            <a:xfrm>
              <a:off x="48" y="2832"/>
              <a:ext cx="2819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Clr>
                  <a:schemeClr val="hlink"/>
                </a:buClr>
                <a:buSzPct val="110000"/>
                <a:buFont typeface="Zapf Dingbats" charset="2"/>
                <a:buChar char="*"/>
              </a:pPr>
              <a:r>
                <a:rPr lang="en-US" altLang="en-US" sz="2800" i="1" dirty="0">
                  <a:solidFill>
                    <a:srgbClr val="003300"/>
                  </a:solidFill>
                </a:rPr>
                <a:t>Derive the implied learning from Stages 1 &amp; 2</a:t>
              </a:r>
              <a:endParaRPr lang="en-US" altLang="en-US" sz="2600" i="1" dirty="0">
                <a:solidFill>
                  <a:schemeClr val="tx2"/>
                </a:solidFill>
              </a:endParaRPr>
            </a:p>
          </p:txBody>
        </p:sp>
        <p:sp>
          <p:nvSpPr>
            <p:cNvPr id="7270" name="Line 102"/>
            <p:cNvSpPr>
              <a:spLocks noChangeShapeType="1"/>
            </p:cNvSpPr>
            <p:nvPr/>
          </p:nvSpPr>
          <p:spPr bwMode="auto">
            <a:xfrm flipH="1">
              <a:off x="2736" y="2976"/>
              <a:ext cx="564" cy="288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174" name="Rectangle 103"/>
          <p:cNvSpPr>
            <a:spLocks noChangeArrowheads="1"/>
          </p:cNvSpPr>
          <p:nvPr/>
        </p:nvSpPr>
        <p:spPr bwMode="auto">
          <a:xfrm>
            <a:off x="5410200" y="1752600"/>
            <a:ext cx="3276600" cy="381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175" name="Group 107"/>
          <p:cNvGrpSpPr>
            <a:grpSpLocks/>
          </p:cNvGrpSpPr>
          <p:nvPr/>
        </p:nvGrpSpPr>
        <p:grpSpPr bwMode="auto">
          <a:xfrm>
            <a:off x="5181600" y="1752600"/>
            <a:ext cx="3521075" cy="4267200"/>
            <a:chOff x="2928" y="672"/>
            <a:chExt cx="2413" cy="3408"/>
          </a:xfrm>
        </p:grpSpPr>
        <p:grpSp>
          <p:nvGrpSpPr>
            <p:cNvPr id="7178" name="Group 3"/>
            <p:cNvGrpSpPr>
              <a:grpSpLocks/>
            </p:cNvGrpSpPr>
            <p:nvPr/>
          </p:nvGrpSpPr>
          <p:grpSpPr bwMode="auto">
            <a:xfrm>
              <a:off x="2928" y="672"/>
              <a:ext cx="2402" cy="3408"/>
              <a:chOff x="238" y="720"/>
              <a:chExt cx="2402" cy="3408"/>
            </a:xfrm>
          </p:grpSpPr>
          <p:sp>
            <p:nvSpPr>
              <p:cNvPr id="7182" name="AutoShape 4"/>
              <p:cNvSpPr>
                <a:spLocks noChangeArrowheads="1"/>
              </p:cNvSpPr>
              <p:nvPr/>
            </p:nvSpPr>
            <p:spPr bwMode="auto">
              <a:xfrm>
                <a:off x="1533" y="1191"/>
                <a:ext cx="1039" cy="829"/>
              </a:xfrm>
              <a:prstGeom prst="roundRect">
                <a:avLst>
                  <a:gd name="adj" fmla="val 10074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3" name="Rectangle 5"/>
              <p:cNvSpPr>
                <a:spLocks noChangeArrowheads="1"/>
              </p:cNvSpPr>
              <p:nvPr/>
            </p:nvSpPr>
            <p:spPr bwMode="auto">
              <a:xfrm>
                <a:off x="375" y="720"/>
                <a:ext cx="2265" cy="3408"/>
              </a:xfrm>
              <a:prstGeom prst="rect">
                <a:avLst/>
              </a:prstGeom>
              <a:noFill/>
              <a:ln w="31750">
                <a:solidFill>
                  <a:schemeClr val="tx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4" name="Rectangle 6"/>
              <p:cNvSpPr>
                <a:spLocks noChangeArrowheads="1"/>
              </p:cNvSpPr>
              <p:nvPr/>
            </p:nvSpPr>
            <p:spPr bwMode="auto">
              <a:xfrm>
                <a:off x="384" y="2069"/>
                <a:ext cx="2256" cy="134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5" name="Rectangle 7"/>
              <p:cNvSpPr>
                <a:spLocks noChangeArrowheads="1"/>
              </p:cNvSpPr>
              <p:nvPr/>
            </p:nvSpPr>
            <p:spPr bwMode="auto">
              <a:xfrm>
                <a:off x="1101" y="2097"/>
                <a:ext cx="862" cy="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1100" b="1">
                    <a:solidFill>
                      <a:srgbClr val="FFFFFF"/>
                    </a:solidFill>
                    <a:latin typeface="Times" charset="0"/>
                  </a:rPr>
                  <a:t>Assessment Evidence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186" name="Rectangle 8"/>
              <p:cNvSpPr>
                <a:spLocks noChangeArrowheads="1"/>
              </p:cNvSpPr>
              <p:nvPr/>
            </p:nvSpPr>
            <p:spPr bwMode="auto">
              <a:xfrm>
                <a:off x="384" y="3146"/>
                <a:ext cx="2256" cy="134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7" name="Rectangle 9"/>
              <p:cNvSpPr>
                <a:spLocks noChangeArrowheads="1"/>
              </p:cNvSpPr>
              <p:nvPr/>
            </p:nvSpPr>
            <p:spPr bwMode="auto">
              <a:xfrm>
                <a:off x="1167" y="3168"/>
                <a:ext cx="401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1100" b="1">
                    <a:solidFill>
                      <a:srgbClr val="FFFFFF"/>
                    </a:solidFill>
                    <a:latin typeface="Times" charset="0"/>
                  </a:rPr>
                  <a:t>Learning 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188" name="Rectangle 10"/>
              <p:cNvSpPr>
                <a:spLocks noChangeArrowheads="1"/>
              </p:cNvSpPr>
              <p:nvPr/>
            </p:nvSpPr>
            <p:spPr bwMode="auto">
              <a:xfrm>
                <a:off x="1514" y="3168"/>
                <a:ext cx="381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1100" b="1">
                    <a:solidFill>
                      <a:srgbClr val="FFFFFF"/>
                    </a:solidFill>
                    <a:latin typeface="Times" charset="0"/>
                  </a:rPr>
                  <a:t>Activities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189" name="Rectangle 11"/>
              <p:cNvSpPr>
                <a:spLocks noChangeArrowheads="1"/>
              </p:cNvSpPr>
              <p:nvPr/>
            </p:nvSpPr>
            <p:spPr bwMode="auto">
              <a:xfrm>
                <a:off x="394" y="1003"/>
                <a:ext cx="2242" cy="134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0" name="Rectangle 12"/>
              <p:cNvSpPr>
                <a:spLocks noChangeArrowheads="1"/>
              </p:cNvSpPr>
              <p:nvPr/>
            </p:nvSpPr>
            <p:spPr bwMode="auto">
              <a:xfrm>
                <a:off x="518" y="1020"/>
                <a:ext cx="2014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1100" b="1">
                    <a:solidFill>
                      <a:srgbClr val="FFFFFF"/>
                    </a:solidFill>
                    <a:latin typeface="Times" charset="0"/>
                  </a:rPr>
                  <a:t>    Understandings                    Essential Questions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191" name="Line 13"/>
              <p:cNvSpPr>
                <a:spLocks noChangeShapeType="1"/>
              </p:cNvSpPr>
              <p:nvPr/>
            </p:nvSpPr>
            <p:spPr bwMode="auto">
              <a:xfrm>
                <a:off x="293" y="2124"/>
                <a:ext cx="6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2" name="Line 14"/>
              <p:cNvSpPr>
                <a:spLocks noChangeShapeType="1"/>
              </p:cNvSpPr>
              <p:nvPr/>
            </p:nvSpPr>
            <p:spPr bwMode="auto">
              <a:xfrm flipV="1">
                <a:off x="288" y="3047"/>
                <a:ext cx="1" cy="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3" name="Line 15"/>
              <p:cNvSpPr>
                <a:spLocks noChangeShapeType="1"/>
              </p:cNvSpPr>
              <p:nvPr/>
            </p:nvSpPr>
            <p:spPr bwMode="auto">
              <a:xfrm flipV="1">
                <a:off x="288" y="2982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4" name="Line 16"/>
              <p:cNvSpPr>
                <a:spLocks noChangeShapeType="1"/>
              </p:cNvSpPr>
              <p:nvPr/>
            </p:nvSpPr>
            <p:spPr bwMode="auto">
              <a:xfrm flipV="1">
                <a:off x="288" y="2918"/>
                <a:ext cx="1" cy="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5" name="Line 17"/>
              <p:cNvSpPr>
                <a:spLocks noChangeShapeType="1"/>
              </p:cNvSpPr>
              <p:nvPr/>
            </p:nvSpPr>
            <p:spPr bwMode="auto">
              <a:xfrm flipV="1">
                <a:off x="288" y="2848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6" name="Line 18"/>
              <p:cNvSpPr>
                <a:spLocks noChangeShapeType="1"/>
              </p:cNvSpPr>
              <p:nvPr/>
            </p:nvSpPr>
            <p:spPr bwMode="auto">
              <a:xfrm flipV="1">
                <a:off x="288" y="2784"/>
                <a:ext cx="1" cy="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7" name="Line 19"/>
              <p:cNvSpPr>
                <a:spLocks noChangeShapeType="1"/>
              </p:cNvSpPr>
              <p:nvPr/>
            </p:nvSpPr>
            <p:spPr bwMode="auto">
              <a:xfrm flipV="1">
                <a:off x="288" y="2719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8" name="Line 20"/>
              <p:cNvSpPr>
                <a:spLocks noChangeShapeType="1"/>
              </p:cNvSpPr>
              <p:nvPr/>
            </p:nvSpPr>
            <p:spPr bwMode="auto">
              <a:xfrm flipV="1">
                <a:off x="288" y="2650"/>
                <a:ext cx="1" cy="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9" name="Line 21"/>
              <p:cNvSpPr>
                <a:spLocks noChangeShapeType="1"/>
              </p:cNvSpPr>
              <p:nvPr/>
            </p:nvSpPr>
            <p:spPr bwMode="auto">
              <a:xfrm flipV="1">
                <a:off x="288" y="2585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0" name="Line 22"/>
              <p:cNvSpPr>
                <a:spLocks noChangeShapeType="1"/>
              </p:cNvSpPr>
              <p:nvPr/>
            </p:nvSpPr>
            <p:spPr bwMode="auto">
              <a:xfrm flipV="1">
                <a:off x="288" y="2521"/>
                <a:ext cx="1" cy="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1" name="Line 23"/>
              <p:cNvSpPr>
                <a:spLocks noChangeShapeType="1"/>
              </p:cNvSpPr>
              <p:nvPr/>
            </p:nvSpPr>
            <p:spPr bwMode="auto">
              <a:xfrm flipV="1">
                <a:off x="288" y="2451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2" name="Line 24"/>
              <p:cNvSpPr>
                <a:spLocks noChangeShapeType="1"/>
              </p:cNvSpPr>
              <p:nvPr/>
            </p:nvSpPr>
            <p:spPr bwMode="auto">
              <a:xfrm flipV="1">
                <a:off x="288" y="2387"/>
                <a:ext cx="1" cy="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3" name="Line 25"/>
              <p:cNvSpPr>
                <a:spLocks noChangeShapeType="1"/>
              </p:cNvSpPr>
              <p:nvPr/>
            </p:nvSpPr>
            <p:spPr bwMode="auto">
              <a:xfrm flipV="1">
                <a:off x="288" y="2322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4" name="Line 26"/>
              <p:cNvSpPr>
                <a:spLocks noChangeShapeType="1"/>
              </p:cNvSpPr>
              <p:nvPr/>
            </p:nvSpPr>
            <p:spPr bwMode="auto">
              <a:xfrm flipV="1">
                <a:off x="288" y="2253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5" name="Line 27"/>
              <p:cNvSpPr>
                <a:spLocks noChangeShapeType="1"/>
              </p:cNvSpPr>
              <p:nvPr/>
            </p:nvSpPr>
            <p:spPr bwMode="auto">
              <a:xfrm flipV="1">
                <a:off x="288" y="2188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6" name="Line 28"/>
              <p:cNvSpPr>
                <a:spLocks noChangeShapeType="1"/>
              </p:cNvSpPr>
              <p:nvPr/>
            </p:nvSpPr>
            <p:spPr bwMode="auto">
              <a:xfrm flipV="1">
                <a:off x="288" y="2124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7" name="Line 29"/>
              <p:cNvSpPr>
                <a:spLocks noChangeShapeType="1"/>
              </p:cNvSpPr>
              <p:nvPr/>
            </p:nvSpPr>
            <p:spPr bwMode="auto">
              <a:xfrm>
                <a:off x="288" y="3096"/>
                <a:ext cx="6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8" name="Line 30"/>
              <p:cNvSpPr>
                <a:spLocks noChangeShapeType="1"/>
              </p:cNvSpPr>
              <p:nvPr/>
            </p:nvSpPr>
            <p:spPr bwMode="auto">
              <a:xfrm>
                <a:off x="293" y="3215"/>
                <a:ext cx="59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9" name="Line 31"/>
              <p:cNvSpPr>
                <a:spLocks noChangeShapeType="1"/>
              </p:cNvSpPr>
              <p:nvPr/>
            </p:nvSpPr>
            <p:spPr bwMode="auto">
              <a:xfrm>
                <a:off x="288" y="4073"/>
                <a:ext cx="6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0" name="AutoShape 32"/>
              <p:cNvSpPr>
                <a:spLocks noChangeArrowheads="1"/>
              </p:cNvSpPr>
              <p:nvPr/>
            </p:nvSpPr>
            <p:spPr bwMode="auto">
              <a:xfrm>
                <a:off x="243" y="2362"/>
                <a:ext cx="91" cy="506"/>
              </a:xfrm>
              <a:prstGeom prst="roundRect">
                <a:avLst>
                  <a:gd name="adj" fmla="val 46153"/>
                </a:avLst>
              </a:prstGeom>
              <a:solidFill>
                <a:srgbClr val="F0CCDA"/>
              </a:solidFill>
              <a:ln w="9525">
                <a:solidFill>
                  <a:srgbClr val="F0CCDA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1" name="Rectangle 33"/>
              <p:cNvSpPr>
                <a:spLocks noChangeArrowheads="1"/>
              </p:cNvSpPr>
              <p:nvPr/>
            </p:nvSpPr>
            <p:spPr bwMode="auto">
              <a:xfrm>
                <a:off x="287" y="2380"/>
                <a:ext cx="35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800">
                    <a:solidFill>
                      <a:srgbClr val="000000"/>
                    </a:solidFill>
                  </a:rPr>
                  <a:t>s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12" name="Rectangle 34"/>
              <p:cNvSpPr>
                <a:spLocks noChangeArrowheads="1"/>
              </p:cNvSpPr>
              <p:nvPr/>
            </p:nvSpPr>
            <p:spPr bwMode="auto">
              <a:xfrm>
                <a:off x="288" y="2439"/>
                <a:ext cx="20" cy="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800">
                    <a:solidFill>
                      <a:srgbClr val="000000"/>
                    </a:solidFill>
                  </a:rPr>
                  <a:t>t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13" name="Rectangle 35"/>
              <p:cNvSpPr>
                <a:spLocks noChangeArrowheads="1"/>
              </p:cNvSpPr>
              <p:nvPr/>
            </p:nvSpPr>
            <p:spPr bwMode="auto">
              <a:xfrm>
                <a:off x="284" y="2498"/>
                <a:ext cx="3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800">
                    <a:solidFill>
                      <a:srgbClr val="000000"/>
                    </a:solidFill>
                  </a:rPr>
                  <a:t>a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14" name="Rectangle 36"/>
              <p:cNvSpPr>
                <a:spLocks noChangeArrowheads="1"/>
              </p:cNvSpPr>
              <p:nvPr/>
            </p:nvSpPr>
            <p:spPr bwMode="auto">
              <a:xfrm>
                <a:off x="287" y="2558"/>
                <a:ext cx="39" cy="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800">
                    <a:solidFill>
                      <a:srgbClr val="000000"/>
                    </a:solidFill>
                  </a:rPr>
                  <a:t>g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15" name="Rectangle 37"/>
              <p:cNvSpPr>
                <a:spLocks noChangeArrowheads="1"/>
              </p:cNvSpPr>
              <p:nvPr/>
            </p:nvSpPr>
            <p:spPr bwMode="auto">
              <a:xfrm>
                <a:off x="286" y="2617"/>
                <a:ext cx="3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800">
                    <a:solidFill>
                      <a:srgbClr val="000000"/>
                    </a:solidFill>
                  </a:rPr>
                  <a:t>e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16" name="Rectangle 38"/>
              <p:cNvSpPr>
                <a:spLocks noChangeArrowheads="1"/>
              </p:cNvSpPr>
              <p:nvPr/>
            </p:nvSpPr>
            <p:spPr bwMode="auto">
              <a:xfrm>
                <a:off x="286" y="2751"/>
                <a:ext cx="39" cy="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800">
                    <a:solidFill>
                      <a:srgbClr val="000000"/>
                    </a:solidFill>
                  </a:rPr>
                  <a:t>2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17" name="Line 39"/>
              <p:cNvSpPr>
                <a:spLocks noChangeShapeType="1"/>
              </p:cNvSpPr>
              <p:nvPr/>
            </p:nvSpPr>
            <p:spPr bwMode="auto">
              <a:xfrm flipV="1">
                <a:off x="284" y="4024"/>
                <a:ext cx="1" cy="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8" name="Line 40"/>
              <p:cNvSpPr>
                <a:spLocks noChangeShapeType="1"/>
              </p:cNvSpPr>
              <p:nvPr/>
            </p:nvSpPr>
            <p:spPr bwMode="auto">
              <a:xfrm flipV="1">
                <a:off x="284" y="3959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9" name="Line 41"/>
              <p:cNvSpPr>
                <a:spLocks noChangeShapeType="1"/>
              </p:cNvSpPr>
              <p:nvPr/>
            </p:nvSpPr>
            <p:spPr bwMode="auto">
              <a:xfrm flipV="1">
                <a:off x="284" y="3890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0" name="Line 42"/>
              <p:cNvSpPr>
                <a:spLocks noChangeShapeType="1"/>
              </p:cNvSpPr>
              <p:nvPr/>
            </p:nvSpPr>
            <p:spPr bwMode="auto">
              <a:xfrm flipV="1">
                <a:off x="284" y="3825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1" name="Line 43"/>
              <p:cNvSpPr>
                <a:spLocks noChangeShapeType="1"/>
              </p:cNvSpPr>
              <p:nvPr/>
            </p:nvSpPr>
            <p:spPr bwMode="auto">
              <a:xfrm flipV="1">
                <a:off x="284" y="3756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2" name="Line 44"/>
              <p:cNvSpPr>
                <a:spLocks noChangeShapeType="1"/>
              </p:cNvSpPr>
              <p:nvPr/>
            </p:nvSpPr>
            <p:spPr bwMode="auto">
              <a:xfrm flipV="1">
                <a:off x="284" y="3686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3" name="Line 45"/>
              <p:cNvSpPr>
                <a:spLocks noChangeShapeType="1"/>
              </p:cNvSpPr>
              <p:nvPr/>
            </p:nvSpPr>
            <p:spPr bwMode="auto">
              <a:xfrm flipV="1">
                <a:off x="284" y="3622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4" name="Line 46"/>
              <p:cNvSpPr>
                <a:spLocks noChangeShapeType="1"/>
              </p:cNvSpPr>
              <p:nvPr/>
            </p:nvSpPr>
            <p:spPr bwMode="auto">
              <a:xfrm flipV="1">
                <a:off x="284" y="3553"/>
                <a:ext cx="1" cy="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5" name="Line 47"/>
              <p:cNvSpPr>
                <a:spLocks noChangeShapeType="1"/>
              </p:cNvSpPr>
              <p:nvPr/>
            </p:nvSpPr>
            <p:spPr bwMode="auto">
              <a:xfrm flipV="1">
                <a:off x="284" y="3488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6" name="Line 48"/>
              <p:cNvSpPr>
                <a:spLocks noChangeShapeType="1"/>
              </p:cNvSpPr>
              <p:nvPr/>
            </p:nvSpPr>
            <p:spPr bwMode="auto">
              <a:xfrm flipV="1">
                <a:off x="284" y="3419"/>
                <a:ext cx="4" cy="4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7" name="Line 49"/>
              <p:cNvSpPr>
                <a:spLocks noChangeShapeType="1"/>
              </p:cNvSpPr>
              <p:nvPr/>
            </p:nvSpPr>
            <p:spPr bwMode="auto">
              <a:xfrm flipV="1">
                <a:off x="288" y="3349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8" name="Line 50"/>
              <p:cNvSpPr>
                <a:spLocks noChangeShapeType="1"/>
              </p:cNvSpPr>
              <p:nvPr/>
            </p:nvSpPr>
            <p:spPr bwMode="auto">
              <a:xfrm flipV="1">
                <a:off x="288" y="3285"/>
                <a:ext cx="1" cy="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9" name="Line 51"/>
              <p:cNvSpPr>
                <a:spLocks noChangeShapeType="1"/>
              </p:cNvSpPr>
              <p:nvPr/>
            </p:nvSpPr>
            <p:spPr bwMode="auto">
              <a:xfrm flipV="1">
                <a:off x="288" y="3215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0" name="AutoShape 52"/>
              <p:cNvSpPr>
                <a:spLocks noChangeArrowheads="1"/>
              </p:cNvSpPr>
              <p:nvPr/>
            </p:nvSpPr>
            <p:spPr bwMode="auto">
              <a:xfrm>
                <a:off x="243" y="3394"/>
                <a:ext cx="91" cy="506"/>
              </a:xfrm>
              <a:prstGeom prst="roundRect">
                <a:avLst>
                  <a:gd name="adj" fmla="val 46153"/>
                </a:avLst>
              </a:prstGeom>
              <a:solidFill>
                <a:srgbClr val="FFFFCC"/>
              </a:solidFill>
              <a:ln w="9525">
                <a:solidFill>
                  <a:srgbClr val="FFFF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1" name="Rectangle 53"/>
              <p:cNvSpPr>
                <a:spLocks noChangeArrowheads="1"/>
              </p:cNvSpPr>
              <p:nvPr/>
            </p:nvSpPr>
            <p:spPr bwMode="auto">
              <a:xfrm>
                <a:off x="287" y="3410"/>
                <a:ext cx="35" cy="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800">
                    <a:solidFill>
                      <a:srgbClr val="000000"/>
                    </a:solidFill>
                  </a:rPr>
                  <a:t>s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32" name="Rectangle 54"/>
              <p:cNvSpPr>
                <a:spLocks noChangeArrowheads="1"/>
              </p:cNvSpPr>
              <p:nvPr/>
            </p:nvSpPr>
            <p:spPr bwMode="auto">
              <a:xfrm>
                <a:off x="288" y="3471"/>
                <a:ext cx="20" cy="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800">
                    <a:solidFill>
                      <a:srgbClr val="000000"/>
                    </a:solidFill>
                  </a:rPr>
                  <a:t>t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33" name="Rectangle 55"/>
              <p:cNvSpPr>
                <a:spLocks noChangeArrowheads="1"/>
              </p:cNvSpPr>
              <p:nvPr/>
            </p:nvSpPr>
            <p:spPr bwMode="auto">
              <a:xfrm>
                <a:off x="284" y="3530"/>
                <a:ext cx="3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800">
                    <a:solidFill>
                      <a:srgbClr val="000000"/>
                    </a:solidFill>
                  </a:rPr>
                  <a:t>a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34" name="Rectangle 56"/>
              <p:cNvSpPr>
                <a:spLocks noChangeArrowheads="1"/>
              </p:cNvSpPr>
              <p:nvPr/>
            </p:nvSpPr>
            <p:spPr bwMode="auto">
              <a:xfrm>
                <a:off x="287" y="3590"/>
                <a:ext cx="39" cy="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800">
                    <a:solidFill>
                      <a:srgbClr val="000000"/>
                    </a:solidFill>
                  </a:rPr>
                  <a:t>g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35" name="Rectangle 57"/>
              <p:cNvSpPr>
                <a:spLocks noChangeArrowheads="1"/>
              </p:cNvSpPr>
              <p:nvPr/>
            </p:nvSpPr>
            <p:spPr bwMode="auto">
              <a:xfrm>
                <a:off x="286" y="3649"/>
                <a:ext cx="3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800">
                    <a:solidFill>
                      <a:srgbClr val="000000"/>
                    </a:solidFill>
                  </a:rPr>
                  <a:t>e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36" name="Rectangle 58"/>
              <p:cNvSpPr>
                <a:spLocks noChangeArrowheads="1"/>
              </p:cNvSpPr>
              <p:nvPr/>
            </p:nvSpPr>
            <p:spPr bwMode="auto">
              <a:xfrm>
                <a:off x="286" y="3783"/>
                <a:ext cx="39" cy="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800">
                    <a:solidFill>
                      <a:srgbClr val="000000"/>
                    </a:solidFill>
                  </a:rPr>
                  <a:t>3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37" name="Rectangle 59"/>
              <p:cNvSpPr>
                <a:spLocks noChangeArrowheads="1"/>
              </p:cNvSpPr>
              <p:nvPr/>
            </p:nvSpPr>
            <p:spPr bwMode="auto">
              <a:xfrm>
                <a:off x="424" y="757"/>
                <a:ext cx="493" cy="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1100" b="1" i="1">
                    <a:solidFill>
                      <a:srgbClr val="000000"/>
                    </a:solidFill>
                    <a:latin typeface="Times" charset="0"/>
                  </a:rPr>
                  <a:t>Standard(s):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38" name="Line 60"/>
              <p:cNvSpPr>
                <a:spLocks noChangeShapeType="1"/>
              </p:cNvSpPr>
              <p:nvPr/>
            </p:nvSpPr>
            <p:spPr bwMode="auto">
              <a:xfrm>
                <a:off x="288" y="1052"/>
                <a:ext cx="6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9" name="Line 61"/>
              <p:cNvSpPr>
                <a:spLocks noChangeShapeType="1"/>
              </p:cNvSpPr>
              <p:nvPr/>
            </p:nvSpPr>
            <p:spPr bwMode="auto">
              <a:xfrm flipV="1">
                <a:off x="284" y="1980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0" name="Line 62"/>
              <p:cNvSpPr>
                <a:spLocks noChangeShapeType="1"/>
              </p:cNvSpPr>
              <p:nvPr/>
            </p:nvSpPr>
            <p:spPr bwMode="auto">
              <a:xfrm flipV="1">
                <a:off x="284" y="1916"/>
                <a:ext cx="1" cy="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1" name="Line 63"/>
              <p:cNvSpPr>
                <a:spLocks noChangeShapeType="1"/>
              </p:cNvSpPr>
              <p:nvPr/>
            </p:nvSpPr>
            <p:spPr bwMode="auto">
              <a:xfrm flipV="1">
                <a:off x="284" y="1846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2" name="Line 64"/>
              <p:cNvSpPr>
                <a:spLocks noChangeShapeType="1"/>
              </p:cNvSpPr>
              <p:nvPr/>
            </p:nvSpPr>
            <p:spPr bwMode="auto">
              <a:xfrm flipV="1">
                <a:off x="284" y="1782"/>
                <a:ext cx="1" cy="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3" name="Line 65"/>
              <p:cNvSpPr>
                <a:spLocks noChangeShapeType="1"/>
              </p:cNvSpPr>
              <p:nvPr/>
            </p:nvSpPr>
            <p:spPr bwMode="auto">
              <a:xfrm flipV="1">
                <a:off x="284" y="1717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4" name="Line 66"/>
              <p:cNvSpPr>
                <a:spLocks noChangeShapeType="1"/>
              </p:cNvSpPr>
              <p:nvPr/>
            </p:nvSpPr>
            <p:spPr bwMode="auto">
              <a:xfrm flipV="1">
                <a:off x="284" y="1648"/>
                <a:ext cx="1" cy="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5" name="Line 67"/>
              <p:cNvSpPr>
                <a:spLocks noChangeShapeType="1"/>
              </p:cNvSpPr>
              <p:nvPr/>
            </p:nvSpPr>
            <p:spPr bwMode="auto">
              <a:xfrm flipV="1">
                <a:off x="284" y="1583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6" name="Line 68"/>
              <p:cNvSpPr>
                <a:spLocks noChangeShapeType="1"/>
              </p:cNvSpPr>
              <p:nvPr/>
            </p:nvSpPr>
            <p:spPr bwMode="auto">
              <a:xfrm flipV="1">
                <a:off x="284" y="1519"/>
                <a:ext cx="1" cy="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7" name="Line 69"/>
              <p:cNvSpPr>
                <a:spLocks noChangeShapeType="1"/>
              </p:cNvSpPr>
              <p:nvPr/>
            </p:nvSpPr>
            <p:spPr bwMode="auto">
              <a:xfrm flipV="1">
                <a:off x="284" y="1449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8" name="Line 70"/>
              <p:cNvSpPr>
                <a:spLocks noChangeShapeType="1"/>
              </p:cNvSpPr>
              <p:nvPr/>
            </p:nvSpPr>
            <p:spPr bwMode="auto">
              <a:xfrm flipV="1">
                <a:off x="284" y="1385"/>
                <a:ext cx="1" cy="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9" name="Line 71"/>
              <p:cNvSpPr>
                <a:spLocks noChangeShapeType="1"/>
              </p:cNvSpPr>
              <p:nvPr/>
            </p:nvSpPr>
            <p:spPr bwMode="auto">
              <a:xfrm flipV="1">
                <a:off x="284" y="1320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0" name="Line 72"/>
              <p:cNvSpPr>
                <a:spLocks noChangeShapeType="1"/>
              </p:cNvSpPr>
              <p:nvPr/>
            </p:nvSpPr>
            <p:spPr bwMode="auto">
              <a:xfrm flipV="1">
                <a:off x="284" y="1251"/>
                <a:ext cx="1" cy="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1" name="Line 73"/>
              <p:cNvSpPr>
                <a:spLocks noChangeShapeType="1"/>
              </p:cNvSpPr>
              <p:nvPr/>
            </p:nvSpPr>
            <p:spPr bwMode="auto">
              <a:xfrm flipV="1">
                <a:off x="284" y="1186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2" name="Line 74"/>
              <p:cNvSpPr>
                <a:spLocks noChangeShapeType="1"/>
              </p:cNvSpPr>
              <p:nvPr/>
            </p:nvSpPr>
            <p:spPr bwMode="auto">
              <a:xfrm flipV="1">
                <a:off x="284" y="1122"/>
                <a:ext cx="1" cy="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3" name="Line 75"/>
              <p:cNvSpPr>
                <a:spLocks noChangeShapeType="1"/>
              </p:cNvSpPr>
              <p:nvPr/>
            </p:nvSpPr>
            <p:spPr bwMode="auto">
              <a:xfrm flipV="1">
                <a:off x="284" y="1052"/>
                <a:ext cx="1" cy="4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4" name="Line 76"/>
              <p:cNvSpPr>
                <a:spLocks noChangeShapeType="1"/>
              </p:cNvSpPr>
              <p:nvPr/>
            </p:nvSpPr>
            <p:spPr bwMode="auto">
              <a:xfrm>
                <a:off x="284" y="2025"/>
                <a:ext cx="6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5" name="AutoShape 77"/>
              <p:cNvSpPr>
                <a:spLocks noChangeArrowheads="1"/>
              </p:cNvSpPr>
              <p:nvPr/>
            </p:nvSpPr>
            <p:spPr bwMode="auto">
              <a:xfrm>
                <a:off x="238" y="1295"/>
                <a:ext cx="92" cy="506"/>
              </a:xfrm>
              <a:prstGeom prst="roundRect">
                <a:avLst>
                  <a:gd name="adj" fmla="val 45653"/>
                </a:avLst>
              </a:prstGeom>
              <a:solidFill>
                <a:srgbClr val="CCE4DE"/>
              </a:solidFill>
              <a:ln w="9525">
                <a:solidFill>
                  <a:srgbClr val="CCE4DE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6" name="Rectangle 78"/>
              <p:cNvSpPr>
                <a:spLocks noChangeArrowheads="1"/>
              </p:cNvSpPr>
              <p:nvPr/>
            </p:nvSpPr>
            <p:spPr bwMode="auto">
              <a:xfrm>
                <a:off x="283" y="1313"/>
                <a:ext cx="34" cy="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800">
                    <a:solidFill>
                      <a:srgbClr val="000000"/>
                    </a:solidFill>
                  </a:rPr>
                  <a:t>s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57" name="Rectangle 79"/>
              <p:cNvSpPr>
                <a:spLocks noChangeArrowheads="1"/>
              </p:cNvSpPr>
              <p:nvPr/>
            </p:nvSpPr>
            <p:spPr bwMode="auto">
              <a:xfrm>
                <a:off x="285" y="1372"/>
                <a:ext cx="1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800">
                    <a:solidFill>
                      <a:srgbClr val="000000"/>
                    </a:solidFill>
                  </a:rPr>
                  <a:t>t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58" name="Rectangle 80"/>
              <p:cNvSpPr>
                <a:spLocks noChangeArrowheads="1"/>
              </p:cNvSpPr>
              <p:nvPr/>
            </p:nvSpPr>
            <p:spPr bwMode="auto">
              <a:xfrm>
                <a:off x="280" y="1433"/>
                <a:ext cx="40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800">
                    <a:solidFill>
                      <a:srgbClr val="000000"/>
                    </a:solidFill>
                  </a:rPr>
                  <a:t>a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59" name="Rectangle 81"/>
              <p:cNvSpPr>
                <a:spLocks noChangeArrowheads="1"/>
              </p:cNvSpPr>
              <p:nvPr/>
            </p:nvSpPr>
            <p:spPr bwMode="auto">
              <a:xfrm>
                <a:off x="283" y="1491"/>
                <a:ext cx="3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800">
                    <a:solidFill>
                      <a:srgbClr val="000000"/>
                    </a:solidFill>
                  </a:rPr>
                  <a:t>g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60" name="Rectangle 82"/>
              <p:cNvSpPr>
                <a:spLocks noChangeArrowheads="1"/>
              </p:cNvSpPr>
              <p:nvPr/>
            </p:nvSpPr>
            <p:spPr bwMode="auto">
              <a:xfrm>
                <a:off x="282" y="1550"/>
                <a:ext cx="39" cy="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800">
                    <a:solidFill>
                      <a:srgbClr val="000000"/>
                    </a:solidFill>
                  </a:rPr>
                  <a:t>e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61" name="Rectangle 83"/>
              <p:cNvSpPr>
                <a:spLocks noChangeArrowheads="1"/>
              </p:cNvSpPr>
              <p:nvPr/>
            </p:nvSpPr>
            <p:spPr bwMode="auto">
              <a:xfrm>
                <a:off x="282" y="1685"/>
                <a:ext cx="39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800">
                    <a:solidFill>
                      <a:srgbClr val="000000"/>
                    </a:solidFill>
                  </a:rPr>
                  <a:t>1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62" name="Rectangle 84"/>
              <p:cNvSpPr>
                <a:spLocks noChangeArrowheads="1"/>
              </p:cNvSpPr>
              <p:nvPr/>
            </p:nvSpPr>
            <p:spPr bwMode="auto">
              <a:xfrm>
                <a:off x="499" y="2314"/>
                <a:ext cx="4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800" b="1">
                    <a:solidFill>
                      <a:srgbClr val="000000"/>
                    </a:solidFill>
                    <a:latin typeface="Times" charset="0"/>
                  </a:rPr>
                  <a:t>Performance 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63" name="Rectangle 85"/>
              <p:cNvSpPr>
                <a:spLocks noChangeArrowheads="1"/>
              </p:cNvSpPr>
              <p:nvPr/>
            </p:nvSpPr>
            <p:spPr bwMode="auto">
              <a:xfrm>
                <a:off x="881" y="2314"/>
                <a:ext cx="4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800" b="1">
                    <a:solidFill>
                      <a:srgbClr val="000000"/>
                    </a:solidFill>
                    <a:latin typeface="Times" charset="0"/>
                  </a:rPr>
                  <a:t>T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64" name="Rectangle 86"/>
              <p:cNvSpPr>
                <a:spLocks noChangeArrowheads="1"/>
              </p:cNvSpPr>
              <p:nvPr/>
            </p:nvSpPr>
            <p:spPr bwMode="auto">
              <a:xfrm>
                <a:off x="909" y="2314"/>
                <a:ext cx="197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800" b="1">
                    <a:solidFill>
                      <a:srgbClr val="000000"/>
                    </a:solidFill>
                    <a:latin typeface="Times" charset="0"/>
                  </a:rPr>
                  <a:t>ask(s):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65" name="Rectangle 87"/>
              <p:cNvSpPr>
                <a:spLocks noChangeArrowheads="1"/>
              </p:cNvSpPr>
              <p:nvPr/>
            </p:nvSpPr>
            <p:spPr bwMode="auto">
              <a:xfrm>
                <a:off x="1599" y="2314"/>
                <a:ext cx="48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altLang="en-US" sz="800" b="1">
                    <a:solidFill>
                      <a:srgbClr val="000000"/>
                    </a:solidFill>
                    <a:latin typeface="Times" charset="0"/>
                  </a:rPr>
                  <a:t>Other Evidence:</a:t>
                </a:r>
                <a:endParaRPr lang="en-US" altLang="en-US" sz="2500" b="1" i="1">
                  <a:solidFill>
                    <a:srgbClr val="FFFFFF"/>
                  </a:solidFill>
                  <a:latin typeface="TektoMMObl_503 BD 850 EX" charset="0"/>
                </a:endParaRPr>
              </a:p>
            </p:txBody>
          </p:sp>
          <p:sp>
            <p:nvSpPr>
              <p:cNvPr id="7266" name="AutoShape 88"/>
              <p:cNvSpPr>
                <a:spLocks noChangeArrowheads="1"/>
              </p:cNvSpPr>
              <p:nvPr/>
            </p:nvSpPr>
            <p:spPr bwMode="auto">
              <a:xfrm>
                <a:off x="439" y="1196"/>
                <a:ext cx="1039" cy="829"/>
              </a:xfrm>
              <a:prstGeom prst="roundRect">
                <a:avLst>
                  <a:gd name="adj" fmla="val 10074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7" name="AutoShape 89"/>
              <p:cNvSpPr>
                <a:spLocks noChangeArrowheads="1"/>
              </p:cNvSpPr>
              <p:nvPr/>
            </p:nvSpPr>
            <p:spPr bwMode="auto">
              <a:xfrm>
                <a:off x="1533" y="2263"/>
                <a:ext cx="1034" cy="833"/>
              </a:xfrm>
              <a:prstGeom prst="roundRect">
                <a:avLst>
                  <a:gd name="adj" fmla="val 1002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8" name="AutoShape 90"/>
              <p:cNvSpPr>
                <a:spLocks noChangeArrowheads="1"/>
              </p:cNvSpPr>
              <p:nvPr/>
            </p:nvSpPr>
            <p:spPr bwMode="auto">
              <a:xfrm>
                <a:off x="435" y="2268"/>
                <a:ext cx="1039" cy="833"/>
              </a:xfrm>
              <a:prstGeom prst="roundRect">
                <a:avLst>
                  <a:gd name="adj" fmla="val 1002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179" name="Text Box 104"/>
            <p:cNvSpPr txBox="1">
              <a:spLocks noChangeArrowheads="1"/>
            </p:cNvSpPr>
            <p:nvPr/>
          </p:nvSpPr>
          <p:spPr bwMode="auto">
            <a:xfrm>
              <a:off x="3103" y="1450"/>
              <a:ext cx="2238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2400" b="1">
                  <a:solidFill>
                    <a:srgbClr val="800000"/>
                  </a:solidFill>
                  <a:latin typeface="Times" charset="0"/>
                </a:rPr>
                <a:t>What are the big ideas?</a:t>
              </a:r>
              <a:endParaRPr lang="en-US" altLang="en-US" sz="2400">
                <a:latin typeface="Times" charset="0"/>
              </a:endParaRPr>
            </a:p>
          </p:txBody>
        </p:sp>
        <p:sp>
          <p:nvSpPr>
            <p:cNvPr id="7180" name="Text Box 105"/>
            <p:cNvSpPr txBox="1">
              <a:spLocks noChangeArrowheads="1"/>
            </p:cNvSpPr>
            <p:nvPr/>
          </p:nvSpPr>
          <p:spPr bwMode="auto">
            <a:xfrm>
              <a:off x="3185" y="2524"/>
              <a:ext cx="2029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2400" b="1">
                  <a:solidFill>
                    <a:srgbClr val="800000"/>
                  </a:solidFill>
                  <a:latin typeface="Times" charset="0"/>
                </a:rPr>
                <a:t>What’s the evidence?</a:t>
              </a:r>
              <a:endParaRPr lang="en-US" altLang="en-US" sz="2400">
                <a:latin typeface="Times" charset="0"/>
              </a:endParaRPr>
            </a:p>
          </p:txBody>
        </p:sp>
        <p:sp>
          <p:nvSpPr>
            <p:cNvPr id="7181" name="Text Box 106"/>
            <p:cNvSpPr txBox="1">
              <a:spLocks noChangeArrowheads="1"/>
            </p:cNvSpPr>
            <p:nvPr/>
          </p:nvSpPr>
          <p:spPr bwMode="auto">
            <a:xfrm>
              <a:off x="3112" y="3580"/>
              <a:ext cx="2155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2400" b="1">
                  <a:solidFill>
                    <a:srgbClr val="800000"/>
                  </a:solidFill>
                  <a:latin typeface="Times" charset="0"/>
                </a:rPr>
                <a:t>How will we get there?</a:t>
              </a:r>
              <a:endParaRPr lang="en-US" altLang="en-US" sz="2400">
                <a:solidFill>
                  <a:srgbClr val="800000"/>
                </a:solidFill>
                <a:latin typeface="Times" charset="0"/>
              </a:endParaRPr>
            </a:p>
          </p:txBody>
        </p:sp>
      </p:grpSp>
      <p:sp>
        <p:nvSpPr>
          <p:cNvPr id="7176" name="Rectangle 98"/>
          <p:cNvSpPr>
            <a:spLocks noChangeArrowheads="1"/>
          </p:cNvSpPr>
          <p:nvPr/>
        </p:nvSpPr>
        <p:spPr bwMode="auto">
          <a:xfrm>
            <a:off x="609600" y="3505200"/>
            <a:ext cx="4495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Zapf Dingbats" charset="2"/>
              <a:buChar char="*"/>
            </a:pPr>
            <a:r>
              <a:rPr lang="en-US" altLang="en-US" sz="2800" i="1">
                <a:solidFill>
                  <a:schemeClr val="tx2"/>
                </a:solidFill>
              </a:rPr>
              <a:t>Analyze multiple sources of evidence, aligned with Stage 1</a:t>
            </a:r>
            <a:endParaRPr lang="en-US" altLang="en-US" sz="2800">
              <a:solidFill>
                <a:schemeClr val="tx2"/>
              </a:solidFill>
            </a:endParaRPr>
          </a:p>
        </p:txBody>
      </p:sp>
      <p:sp>
        <p:nvSpPr>
          <p:cNvPr id="7177" name="Line 99"/>
          <p:cNvSpPr>
            <a:spLocks noChangeShapeType="1"/>
          </p:cNvSpPr>
          <p:nvPr/>
        </p:nvSpPr>
        <p:spPr bwMode="auto">
          <a:xfrm flipH="1">
            <a:off x="4419600" y="3859213"/>
            <a:ext cx="838200" cy="141287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" name="TextBox 102"/>
          <p:cNvSpPr txBox="1"/>
          <p:nvPr/>
        </p:nvSpPr>
        <p:spPr>
          <a:xfrm>
            <a:off x="7162800" y="6076704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493576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85800"/>
            <a:ext cx="7024744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Template as a Tool</a:t>
            </a:r>
            <a:endParaRPr lang="en-US" sz="32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828800"/>
            <a:ext cx="6777317" cy="3508977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Stage 1- Desired Results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Established Goals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Understandings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Essential Questions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Knowledge and Skills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Stage 2- Assessment Evidence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Performance Tasks and Other Evidence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/>
              <a:t>Stage 3- Learning Plan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Learning Activities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62800" y="6076704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52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7763434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dirty="0" smtClean="0"/>
              <a:t>Not necessary to fill in the template “in order”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47688" y="1676400"/>
            <a:ext cx="8139112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dirty="0" smtClean="0"/>
              <a:t>Many ‘doorways’ into successful design – you can start with...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000" dirty="0" smtClean="0"/>
              <a:t>Content standards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000" dirty="0" smtClean="0"/>
              <a:t>Performance goals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000" dirty="0" smtClean="0"/>
              <a:t>A key resource </a:t>
            </a:r>
            <a:endParaRPr lang="en-US" altLang="en-US" sz="30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altLang="en-US" sz="3000" dirty="0" smtClean="0"/>
              <a:t>A </a:t>
            </a:r>
            <a:r>
              <a:rPr lang="en-US" altLang="en-US" sz="3000" dirty="0" smtClean="0"/>
              <a:t>required assessment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000" dirty="0" smtClean="0"/>
              <a:t>A big idea, often misunderstood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000" dirty="0" smtClean="0"/>
              <a:t>An important skill or process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000" dirty="0" smtClean="0"/>
              <a:t>An existing unit or lesson to edit</a:t>
            </a:r>
            <a:endParaRPr lang="en-US" altLang="en-US" sz="2000" dirty="0" smtClean="0"/>
          </a:p>
        </p:txBody>
      </p:sp>
      <p:grpSp>
        <p:nvGrpSpPr>
          <p:cNvPr id="1531910" name="Group 6"/>
          <p:cNvGrpSpPr>
            <a:grpSpLocks/>
          </p:cNvGrpSpPr>
          <p:nvPr/>
        </p:nvGrpSpPr>
        <p:grpSpPr bwMode="auto">
          <a:xfrm>
            <a:off x="8074167" y="435737"/>
            <a:ext cx="990600" cy="1204912"/>
            <a:chOff x="3840" y="144"/>
            <a:chExt cx="864" cy="1119"/>
          </a:xfrm>
        </p:grpSpPr>
        <p:sp>
          <p:nvSpPr>
            <p:cNvPr id="9222" name="AutoShape 7"/>
            <p:cNvSpPr>
              <a:spLocks noChangeArrowheads="1"/>
            </p:cNvSpPr>
            <p:nvPr/>
          </p:nvSpPr>
          <p:spPr bwMode="auto">
            <a:xfrm>
              <a:off x="3840" y="144"/>
              <a:ext cx="864" cy="816"/>
            </a:xfrm>
            <a:prstGeom prst="triangle">
              <a:avLst>
                <a:gd name="adj" fmla="val 50000"/>
              </a:avLst>
            </a:prstGeom>
            <a:solidFill>
              <a:srgbClr val="FFFF66"/>
            </a:solidFill>
            <a:ln w="57150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3" name="Rectangle 8"/>
            <p:cNvSpPr>
              <a:spLocks noChangeArrowheads="1"/>
            </p:cNvSpPr>
            <p:nvPr/>
          </p:nvSpPr>
          <p:spPr bwMode="auto">
            <a:xfrm>
              <a:off x="4128" y="200"/>
              <a:ext cx="351" cy="1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en-US" altLang="en-US" sz="8800" dirty="0">
                  <a:latin typeface="AGaramond Bold" charset="0"/>
                </a:rPr>
                <a:t>!</a:t>
              </a:r>
              <a:endParaRPr lang="en-US" altLang="en-US" sz="7200" dirty="0">
                <a:latin typeface="Time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1860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1028"/>
          <p:cNvSpPr>
            <a:spLocks noChangeArrowheads="1"/>
          </p:cNvSpPr>
          <p:nvPr/>
        </p:nvSpPr>
        <p:spPr bwMode="auto">
          <a:xfrm>
            <a:off x="152400" y="2133600"/>
            <a:ext cx="838200" cy="4038600"/>
          </a:xfrm>
          <a:prstGeom prst="curvedRightArrow">
            <a:avLst>
              <a:gd name="adj1" fmla="val 96364"/>
              <a:gd name="adj2" fmla="val 192727"/>
              <a:gd name="adj3" fmla="val 33333"/>
            </a:avLst>
          </a:prstGeom>
          <a:solidFill>
            <a:srgbClr val="4CC34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 altLang="en-US" sz="2500" b="1" i="1">
              <a:solidFill>
                <a:srgbClr val="6C18B0"/>
              </a:solidFill>
              <a:latin typeface="Times" charset="0"/>
            </a:endParaRPr>
          </a:p>
        </p:txBody>
      </p:sp>
      <p:sp>
        <p:nvSpPr>
          <p:cNvPr id="11267" name="AutoShape 1029"/>
          <p:cNvSpPr>
            <a:spLocks noChangeArrowheads="1"/>
          </p:cNvSpPr>
          <p:nvPr/>
        </p:nvSpPr>
        <p:spPr bwMode="auto">
          <a:xfrm rot="10800000">
            <a:off x="8001000" y="1905000"/>
            <a:ext cx="838200" cy="4038600"/>
          </a:xfrm>
          <a:prstGeom prst="curvedRightArrow">
            <a:avLst>
              <a:gd name="adj1" fmla="val 96364"/>
              <a:gd name="adj2" fmla="val 192727"/>
              <a:gd name="adj3" fmla="val 33333"/>
            </a:avLst>
          </a:prstGeom>
          <a:solidFill>
            <a:srgbClr val="4CC34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71500" y="729365"/>
            <a:ext cx="5943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dirty="0" smtClean="0"/>
              <a:t>Misconception Alert:</a:t>
            </a:r>
            <a:br>
              <a:rPr lang="en-US" altLang="en-US" dirty="0" smtClean="0"/>
            </a:br>
            <a:r>
              <a:rPr lang="en-US" altLang="en-US" dirty="0" smtClean="0"/>
              <a:t>the work is </a:t>
            </a:r>
            <a:r>
              <a:rPr lang="en-US" altLang="en-US" dirty="0" smtClean="0">
                <a:solidFill>
                  <a:schemeClr val="tx1"/>
                </a:solidFill>
              </a:rPr>
              <a:t>non</a:t>
            </a:r>
            <a:r>
              <a:rPr lang="en-US" altLang="en-US" dirty="0" smtClean="0"/>
              <a:t>-linear</a:t>
            </a:r>
          </a:p>
        </p:txBody>
      </p:sp>
      <p:sp>
        <p:nvSpPr>
          <p:cNvPr id="1126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043492" y="1905000"/>
            <a:ext cx="6777317" cy="392762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3200" dirty="0" smtClean="0"/>
              <a:t>It doesn’t matter where you start as long as the final design is coherent (all elements aligned)</a:t>
            </a:r>
            <a:r>
              <a:rPr lang="en-US" altLang="en-US" sz="2400" dirty="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000" dirty="0" smtClean="0"/>
              <a:t>Clarifying one element or Stage often forces changes to another element or Stage</a:t>
            </a:r>
          </a:p>
        </p:txBody>
      </p:sp>
      <p:grpSp>
        <p:nvGrpSpPr>
          <p:cNvPr id="1425416" name="Group 1032"/>
          <p:cNvGrpSpPr>
            <a:grpSpLocks/>
          </p:cNvGrpSpPr>
          <p:nvPr/>
        </p:nvGrpSpPr>
        <p:grpSpPr bwMode="auto">
          <a:xfrm>
            <a:off x="7239000" y="914400"/>
            <a:ext cx="1066800" cy="1160834"/>
            <a:chOff x="3840" y="144"/>
            <a:chExt cx="864" cy="1261"/>
          </a:xfrm>
        </p:grpSpPr>
        <p:sp>
          <p:nvSpPr>
            <p:cNvPr id="11271" name="AutoShape 1033"/>
            <p:cNvSpPr>
              <a:spLocks noChangeArrowheads="1"/>
            </p:cNvSpPr>
            <p:nvPr/>
          </p:nvSpPr>
          <p:spPr bwMode="auto">
            <a:xfrm>
              <a:off x="3840" y="144"/>
              <a:ext cx="864" cy="816"/>
            </a:xfrm>
            <a:prstGeom prst="triangle">
              <a:avLst>
                <a:gd name="adj" fmla="val 50000"/>
              </a:avLst>
            </a:prstGeom>
            <a:solidFill>
              <a:srgbClr val="FFFF66"/>
            </a:solidFill>
            <a:ln w="57150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2" name="Rectangle 1034"/>
            <p:cNvSpPr>
              <a:spLocks noChangeArrowheads="1"/>
            </p:cNvSpPr>
            <p:nvPr/>
          </p:nvSpPr>
          <p:spPr bwMode="auto">
            <a:xfrm>
              <a:off x="4128" y="201"/>
              <a:ext cx="330" cy="1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en-US" altLang="en-US" sz="8800" dirty="0">
                  <a:latin typeface="AGaramond Bold" charset="0"/>
                </a:rPr>
                <a:t>!</a:t>
              </a:r>
              <a:endParaRPr lang="en-US" altLang="en-US" sz="7200" dirty="0">
                <a:latin typeface="Time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1593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7024744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Prairie Plan-What’s Missing?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Turn to </a:t>
            </a:r>
            <a:r>
              <a:rPr lang="en-US" dirty="0" smtClean="0"/>
              <a:t>page 4.</a:t>
            </a: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Knowing what you know about backwards mapping, what do you notice about the unit as it was planned?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What components were not addressed?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Compare with the revised </a:t>
            </a:r>
            <a:r>
              <a:rPr lang="en-US" dirty="0" err="1" smtClean="0"/>
              <a:t>UbD</a:t>
            </a:r>
            <a:r>
              <a:rPr lang="en-US" dirty="0" smtClean="0"/>
              <a:t> </a:t>
            </a:r>
            <a:r>
              <a:rPr lang="en-US" dirty="0" smtClean="0"/>
              <a:t>plan (pgs.5&amp;7).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What stands out?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How does this plan support student learning/ understanding?</a:t>
            </a:r>
          </a:p>
        </p:txBody>
      </p:sp>
    </p:spTree>
    <p:extLst>
      <p:ext uri="{BB962C8B-B14F-4D97-AF65-F5344CB8AC3E}">
        <p14:creationId xmlns:p14="http://schemas.microsoft.com/office/powerpoint/2010/main" val="3545050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85800"/>
            <a:ext cx="7024744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Examining the Shift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4343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800" dirty="0" smtClean="0"/>
              <a:t>Check </a:t>
            </a:r>
            <a:r>
              <a:rPr lang="en-US" sz="2800" dirty="0" smtClean="0"/>
              <a:t>out </a:t>
            </a:r>
            <a:r>
              <a:rPr lang="en-US" sz="2800" dirty="0" smtClean="0"/>
              <a:t>a completed unit plan (left side of folder).</a:t>
            </a:r>
          </a:p>
          <a:p>
            <a:pPr lvl="1">
              <a:defRPr/>
            </a:pPr>
            <a:r>
              <a:rPr lang="en-US" sz="2600" dirty="0" smtClean="0"/>
              <a:t>What do you notice?</a:t>
            </a:r>
          </a:p>
          <a:p>
            <a:pPr lvl="1">
              <a:defRPr/>
            </a:pPr>
            <a:r>
              <a:rPr lang="en-US" sz="2600" dirty="0" smtClean="0"/>
              <a:t>What stands out about the design? The content? The alignment?</a:t>
            </a:r>
            <a:endParaRPr lang="en-US" sz="2600" dirty="0" smtClean="0"/>
          </a:p>
          <a:p>
            <a:pPr lvl="1" eaLnBrk="1" hangingPunct="1">
              <a:defRPr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11810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Consider Design Questions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Page 8 .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Read through the design questions in each stage of the template.</a:t>
            </a:r>
          </a:p>
          <a:p>
            <a:pPr eaLnBrk="1" hangingPunct="1">
              <a:defRPr/>
            </a:pPr>
            <a:r>
              <a:rPr lang="en-US" dirty="0" smtClean="0"/>
              <a:t>How does this approach compare with the way your units are currently designed?</a:t>
            </a:r>
          </a:p>
        </p:txBody>
      </p:sp>
    </p:spTree>
    <p:extLst>
      <p:ext uri="{BB962C8B-B14F-4D97-AF65-F5344CB8AC3E}">
        <p14:creationId xmlns:p14="http://schemas.microsoft.com/office/powerpoint/2010/main" val="279581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838200"/>
            <a:ext cx="8382000" cy="838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3 Stages of “Backward” Design</a:t>
            </a:r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685800" y="1752600"/>
            <a:ext cx="2362200" cy="1905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>
              <a:buFontTx/>
              <a:buAutoNum type="arabicPeriod"/>
            </a:pPr>
            <a:r>
              <a:rPr lang="en-US" sz="3200">
                <a:latin typeface="Calisto MT" pitchFamily="18" charset="0"/>
              </a:rPr>
              <a:t>Identify </a:t>
            </a:r>
          </a:p>
          <a:p>
            <a:pPr marL="342900" indent="-342900" algn="ctr"/>
            <a:r>
              <a:rPr lang="en-US" sz="3200">
                <a:latin typeface="Calisto MT" pitchFamily="18" charset="0"/>
              </a:rPr>
              <a:t>desired </a:t>
            </a:r>
          </a:p>
          <a:p>
            <a:pPr marL="342900" indent="-342900" algn="ctr"/>
            <a:r>
              <a:rPr lang="en-US" sz="3200">
                <a:latin typeface="Calisto MT" pitchFamily="18" charset="0"/>
              </a:rPr>
              <a:t>results.</a:t>
            </a:r>
          </a:p>
        </p:txBody>
      </p:sp>
      <p:sp>
        <p:nvSpPr>
          <p:cNvPr id="25604" name="Rectangle 5"/>
          <p:cNvSpPr>
            <a:spLocks noChangeArrowheads="1"/>
          </p:cNvSpPr>
          <p:nvPr/>
        </p:nvSpPr>
        <p:spPr bwMode="auto">
          <a:xfrm>
            <a:off x="3352800" y="2667000"/>
            <a:ext cx="2362200" cy="1905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Calisto MT" pitchFamily="18" charset="0"/>
              </a:rPr>
              <a:t>2. Determine </a:t>
            </a:r>
          </a:p>
          <a:p>
            <a:pPr algn="ctr"/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Calisto MT" pitchFamily="18" charset="0"/>
              </a:rPr>
              <a:t>acceptable</a:t>
            </a:r>
          </a:p>
          <a:p>
            <a:pPr algn="ctr"/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Calisto MT" pitchFamily="18" charset="0"/>
              </a:rPr>
              <a:t>evidence.</a:t>
            </a:r>
          </a:p>
        </p:txBody>
      </p:sp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6019800" y="3962400"/>
            <a:ext cx="2514600" cy="19812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Calisto MT" pitchFamily="18" charset="0"/>
              </a:rPr>
              <a:t>3. Plan learning </a:t>
            </a:r>
          </a:p>
          <a:p>
            <a:pPr algn="ctr"/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Calisto MT" pitchFamily="18" charset="0"/>
              </a:rPr>
              <a:t>experiences </a:t>
            </a:r>
          </a:p>
          <a:p>
            <a:pPr algn="ctr"/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Calisto MT" pitchFamily="18" charset="0"/>
              </a:rPr>
              <a:t>&amp; instruction.</a:t>
            </a:r>
          </a:p>
        </p:txBody>
      </p:sp>
      <p:sp>
        <p:nvSpPr>
          <p:cNvPr id="25606" name="AutoShape 8"/>
          <p:cNvSpPr>
            <a:spLocks noChangeArrowheads="1"/>
          </p:cNvSpPr>
          <p:nvPr/>
        </p:nvSpPr>
        <p:spPr bwMode="auto">
          <a:xfrm>
            <a:off x="3200400" y="1752600"/>
            <a:ext cx="976313" cy="976313"/>
          </a:xfrm>
          <a:custGeom>
            <a:avLst/>
            <a:gdLst>
              <a:gd name="T0" fmla="*/ 22062459 w 21600"/>
              <a:gd name="T1" fmla="*/ 0 h 21600"/>
              <a:gd name="T2" fmla="*/ 5516123 w 21600"/>
              <a:gd name="T3" fmla="*/ 22064538 h 21600"/>
              <a:gd name="T4" fmla="*/ 22062459 w 21600"/>
              <a:gd name="T5" fmla="*/ 11032247 h 21600"/>
              <a:gd name="T6" fmla="*/ 49645154 w 21600"/>
              <a:gd name="T7" fmla="*/ 22064538 h 21600"/>
              <a:gd name="T8" fmla="*/ 38612908 w 21600"/>
              <a:gd name="T9" fmla="*/ 33096785 h 21600"/>
              <a:gd name="T10" fmla="*/ 27580661 w 21600"/>
              <a:gd name="T11" fmla="*/ 22064538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AutoShape 10"/>
          <p:cNvSpPr>
            <a:spLocks noChangeArrowheads="1"/>
          </p:cNvSpPr>
          <p:nvPr/>
        </p:nvSpPr>
        <p:spPr bwMode="auto">
          <a:xfrm>
            <a:off x="6019800" y="2895600"/>
            <a:ext cx="976313" cy="976313"/>
          </a:xfrm>
          <a:custGeom>
            <a:avLst/>
            <a:gdLst>
              <a:gd name="T0" fmla="*/ 22062459 w 21600"/>
              <a:gd name="T1" fmla="*/ 0 h 21600"/>
              <a:gd name="T2" fmla="*/ 5516123 w 21600"/>
              <a:gd name="T3" fmla="*/ 22064538 h 21600"/>
              <a:gd name="T4" fmla="*/ 22062459 w 21600"/>
              <a:gd name="T5" fmla="*/ 11032247 h 21600"/>
              <a:gd name="T6" fmla="*/ 49645154 w 21600"/>
              <a:gd name="T7" fmla="*/ 22064538 h 21600"/>
              <a:gd name="T8" fmla="*/ 38612908 w 21600"/>
              <a:gd name="T9" fmla="*/ 33096785 h 21600"/>
              <a:gd name="T10" fmla="*/ 27580661 w 21600"/>
              <a:gd name="T11" fmla="*/ 22064538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81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1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76200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dirty="0" smtClean="0"/>
              <a:t>Stage 1 –  Identify desired results.</a:t>
            </a:r>
          </a:p>
        </p:txBody>
      </p:sp>
      <p:sp>
        <p:nvSpPr>
          <p:cNvPr id="106518" name="Rectangle 22"/>
          <p:cNvSpPr>
            <a:spLocks noGrp="1" noChangeArrowheads="1"/>
          </p:cNvSpPr>
          <p:nvPr>
            <p:ph type="body" idx="1"/>
          </p:nvPr>
        </p:nvSpPr>
        <p:spPr>
          <a:xfrm>
            <a:off x="1062038" y="1447801"/>
            <a:ext cx="8081962" cy="4830762"/>
          </a:xfrm>
        </p:spPr>
        <p:txBody>
          <a:bodyPr/>
          <a:lstStyle/>
          <a:p>
            <a:pPr marL="68580" indent="0" eaLnBrk="1" hangingPunct="1">
              <a:buNone/>
            </a:pPr>
            <a:r>
              <a:rPr lang="en-US" altLang="en-US" dirty="0" smtClean="0"/>
              <a:t>Key: Focus on Big </a:t>
            </a:r>
            <a:r>
              <a:rPr lang="en-US" altLang="en-US" dirty="0" smtClean="0"/>
              <a:t>ideas</a:t>
            </a:r>
          </a:p>
          <a:p>
            <a:r>
              <a:rPr lang="en-US" altLang="en-US" dirty="0" smtClean="0"/>
              <a:t>Established Goals</a:t>
            </a:r>
            <a:endParaRPr lang="en-US" altLang="en-US" dirty="0" smtClean="0"/>
          </a:p>
          <a:p>
            <a:pPr marL="406400" lvl="1" indent="-292100" eaLnBrk="1" hangingPunct="1"/>
            <a:r>
              <a:rPr lang="en-US" altLang="en-US" i="1" dirty="0" smtClean="0"/>
              <a:t>Enduring Understandings:</a:t>
            </a:r>
            <a:r>
              <a:rPr lang="en-US" altLang="en-US" dirty="0" smtClean="0"/>
              <a:t> What specific insights about big ideas do we want students to leave with?</a:t>
            </a:r>
          </a:p>
          <a:p>
            <a:pPr marL="406400" lvl="1" indent="-292100" eaLnBrk="1" hangingPunct="1">
              <a:lnSpc>
                <a:spcPct val="110000"/>
              </a:lnSpc>
            </a:pPr>
            <a:r>
              <a:rPr lang="en-US" altLang="en-US" dirty="0" smtClean="0"/>
              <a:t>What </a:t>
            </a:r>
            <a:r>
              <a:rPr lang="en-US" altLang="en-US" i="1" dirty="0" smtClean="0"/>
              <a:t>essential questions</a:t>
            </a:r>
            <a:r>
              <a:rPr lang="en-US" altLang="en-US" dirty="0" smtClean="0"/>
              <a:t> will frame the teaching and learning, pointing toward key issues and ideas, and suggest meaningful and provocative inquiry into content?</a:t>
            </a:r>
          </a:p>
          <a:p>
            <a:pPr marL="406400" lvl="1" indent="-292100" eaLnBrk="1" hangingPunct="1">
              <a:lnSpc>
                <a:spcPct val="110000"/>
              </a:lnSpc>
            </a:pPr>
            <a:r>
              <a:rPr lang="en-US" altLang="en-US" dirty="0" smtClean="0"/>
              <a:t>Knowledge- What should students </a:t>
            </a:r>
            <a:r>
              <a:rPr lang="en-US" altLang="en-US" i="1" dirty="0" smtClean="0"/>
              <a:t>know? </a:t>
            </a:r>
          </a:p>
          <a:p>
            <a:pPr marL="406400" lvl="1" indent="-292100" eaLnBrk="1" hangingPunct="1">
              <a:lnSpc>
                <a:spcPct val="110000"/>
              </a:lnSpc>
            </a:pPr>
            <a:r>
              <a:rPr lang="en-US" altLang="en-US" dirty="0" smtClean="0"/>
              <a:t>Skills- what should students be able to do?  </a:t>
            </a:r>
          </a:p>
        </p:txBody>
      </p:sp>
      <p:sp>
        <p:nvSpPr>
          <p:cNvPr id="106521" name="Oval 25"/>
          <p:cNvSpPr>
            <a:spLocks noChangeArrowheads="1"/>
          </p:cNvSpPr>
          <p:nvPr/>
        </p:nvSpPr>
        <p:spPr bwMode="auto">
          <a:xfrm>
            <a:off x="715963" y="2438400"/>
            <a:ext cx="457200" cy="457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900" b="1" dirty="0">
                <a:solidFill>
                  <a:srgbClr val="FFFFFF"/>
                </a:solidFill>
                <a:latin typeface="Helvetica" charset="0"/>
              </a:rPr>
              <a:t>U</a:t>
            </a:r>
          </a:p>
        </p:txBody>
      </p:sp>
      <p:sp>
        <p:nvSpPr>
          <p:cNvPr id="106523" name="Oval 27"/>
          <p:cNvSpPr>
            <a:spLocks noChangeArrowheads="1"/>
          </p:cNvSpPr>
          <p:nvPr/>
        </p:nvSpPr>
        <p:spPr bwMode="auto">
          <a:xfrm>
            <a:off x="749300" y="4523014"/>
            <a:ext cx="457200" cy="457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900" b="1" dirty="0">
                <a:solidFill>
                  <a:srgbClr val="FFFFFF"/>
                </a:solidFill>
                <a:latin typeface="Helvetica" charset="0"/>
              </a:rPr>
              <a:t>K</a:t>
            </a:r>
            <a:endParaRPr lang="en-US" altLang="en-US" sz="2900" b="1" dirty="0">
              <a:solidFill>
                <a:srgbClr val="FFFFFF"/>
              </a:solidFill>
              <a:latin typeface="TektoMMObl_503 BD 850 EX" charset="0"/>
            </a:endParaRPr>
          </a:p>
        </p:txBody>
      </p:sp>
      <p:sp>
        <p:nvSpPr>
          <p:cNvPr id="106525" name="Oval 29"/>
          <p:cNvSpPr>
            <a:spLocks noChangeArrowheads="1"/>
          </p:cNvSpPr>
          <p:nvPr/>
        </p:nvSpPr>
        <p:spPr bwMode="auto">
          <a:xfrm>
            <a:off x="715963" y="3135313"/>
            <a:ext cx="457200" cy="457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900" b="1" dirty="0">
                <a:solidFill>
                  <a:srgbClr val="FFFFFF"/>
                </a:solidFill>
                <a:latin typeface="Helvetica" charset="0"/>
              </a:rPr>
              <a:t>Q</a:t>
            </a:r>
            <a:endParaRPr lang="en-US" altLang="en-US" sz="2900" b="1" dirty="0">
              <a:solidFill>
                <a:srgbClr val="FFFFFF"/>
              </a:solidFill>
              <a:latin typeface="TektoMMObl_503 BD 850 EX" charset="0"/>
            </a:endParaRPr>
          </a:p>
        </p:txBody>
      </p:sp>
      <p:sp>
        <p:nvSpPr>
          <p:cNvPr id="106526" name="Oval 30"/>
          <p:cNvSpPr>
            <a:spLocks noChangeArrowheads="1"/>
          </p:cNvSpPr>
          <p:nvPr/>
        </p:nvSpPr>
        <p:spPr bwMode="auto">
          <a:xfrm>
            <a:off x="749300" y="5181600"/>
            <a:ext cx="457200" cy="457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900" b="1" dirty="0" smtClean="0">
                <a:solidFill>
                  <a:srgbClr val="FFFFFF"/>
                </a:solidFill>
                <a:latin typeface="Helvetica" charset="0"/>
              </a:rPr>
              <a:t>S</a:t>
            </a:r>
            <a:endParaRPr lang="en-US" altLang="en-US" sz="2900" b="1" dirty="0">
              <a:solidFill>
                <a:srgbClr val="FFFFFF"/>
              </a:solidFill>
              <a:latin typeface="TektoMMObl_503 BD 850 EX" charset="0"/>
            </a:endParaRPr>
          </a:p>
        </p:txBody>
      </p:sp>
      <p:sp>
        <p:nvSpPr>
          <p:cNvPr id="8" name="Oval 25"/>
          <p:cNvSpPr>
            <a:spLocks noChangeArrowheads="1"/>
          </p:cNvSpPr>
          <p:nvPr/>
        </p:nvSpPr>
        <p:spPr bwMode="auto">
          <a:xfrm>
            <a:off x="707417" y="1919591"/>
            <a:ext cx="457200" cy="457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900" b="1" dirty="0" smtClean="0">
                <a:solidFill>
                  <a:srgbClr val="FFFFFF"/>
                </a:solidFill>
                <a:latin typeface="Helvetica" charset="0"/>
              </a:rPr>
              <a:t>G</a:t>
            </a:r>
            <a:endParaRPr lang="en-US" altLang="en-US" sz="2900" b="1" dirty="0">
              <a:solidFill>
                <a:srgbClr val="FFFFFF"/>
              </a:solidFill>
              <a:latin typeface="Helvetica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2800" y="6076704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09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6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6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6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6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6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6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1065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1065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1065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065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7" dur="500" fill="hold"/>
                                        <p:tgtEl>
                                          <p:spTgt spid="1065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1065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1065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065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1065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1065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1065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1065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21" grpId="0" animBg="1" autoUpdateAnimBg="0"/>
      <p:bldP spid="106523" grpId="0" animBg="1" autoUpdateAnimBg="0"/>
      <p:bldP spid="106525" grpId="0" animBg="1" autoUpdateAnimBg="0"/>
      <p:bldP spid="106526" grpId="0" animBg="1" autoUpdateAnimBg="0"/>
      <p:bldP spid="8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Gain an understanding of the </a:t>
            </a:r>
            <a:r>
              <a:rPr lang="en-US" dirty="0" err="1" smtClean="0"/>
              <a:t>UbD</a:t>
            </a:r>
            <a:r>
              <a:rPr lang="en-US" dirty="0" smtClean="0"/>
              <a:t> framework</a:t>
            </a:r>
          </a:p>
          <a:p>
            <a:pPr lvl="1"/>
            <a:r>
              <a:rPr lang="en-US" dirty="0" smtClean="0"/>
              <a:t>Essential Questions</a:t>
            </a:r>
          </a:p>
          <a:p>
            <a:pPr lvl="1"/>
            <a:r>
              <a:rPr lang="en-US" dirty="0" smtClean="0"/>
              <a:t>Knowledge</a:t>
            </a:r>
          </a:p>
          <a:p>
            <a:pPr lvl="1"/>
            <a:r>
              <a:rPr lang="en-US" dirty="0" smtClean="0"/>
              <a:t>Skills</a:t>
            </a:r>
          </a:p>
          <a:p>
            <a:r>
              <a:rPr lang="en-US" dirty="0" smtClean="0"/>
              <a:t>Make connections to Curriculum Connector work</a:t>
            </a:r>
          </a:p>
          <a:p>
            <a:r>
              <a:rPr lang="en-US" dirty="0" smtClean="0"/>
              <a:t>Consider implications for curriculum </a:t>
            </a:r>
            <a:r>
              <a:rPr lang="en-US" dirty="0"/>
              <a:t>r</a:t>
            </a:r>
            <a:r>
              <a:rPr lang="en-US" dirty="0" smtClean="0"/>
              <a:t>evision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Curriculum Coordinator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95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050"/>
          <p:cNvSpPr>
            <a:spLocks noGrp="1" noChangeArrowheads="1"/>
          </p:cNvSpPr>
          <p:nvPr>
            <p:ph type="title"/>
          </p:nvPr>
        </p:nvSpPr>
        <p:spPr>
          <a:xfrm>
            <a:off x="685800" y="1027664"/>
            <a:ext cx="8001000" cy="57253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dirty="0" smtClean="0"/>
              <a:t>The “big idea” of Stage 1:</a:t>
            </a:r>
          </a:p>
        </p:txBody>
      </p:sp>
      <p:sp>
        <p:nvSpPr>
          <p:cNvPr id="20483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679450" y="1905000"/>
            <a:ext cx="8235950" cy="3962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en-US" dirty="0" smtClean="0"/>
              <a:t>There is a clear focus in the unit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dirty="0" smtClean="0"/>
              <a:t>on the big ideas</a:t>
            </a:r>
            <a:endParaRPr lang="en-US" altLang="en-US" sz="2400" i="1" dirty="0" smtClean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z="2400" i="1" dirty="0" smtClean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400" i="1" dirty="0" smtClean="0">
                <a:solidFill>
                  <a:schemeClr val="tx2"/>
                </a:solidFill>
              </a:rPr>
              <a:t>Implications:</a:t>
            </a:r>
            <a:endParaRPr lang="en-US" altLang="en-US" dirty="0" smtClean="0">
              <a:solidFill>
                <a:schemeClr val="tx2"/>
              </a:solidFill>
            </a:endParaRPr>
          </a:p>
          <a:p>
            <a:pPr marL="406400" lvl="1" indent="-292100" eaLnBrk="1" hangingPunct="1"/>
            <a:r>
              <a:rPr lang="en-US" altLang="en-US" dirty="0" smtClean="0"/>
              <a:t>Organize content around key concepts</a:t>
            </a:r>
          </a:p>
          <a:p>
            <a:pPr marL="406400" lvl="1" indent="-292100" eaLnBrk="1" hangingPunct="1"/>
            <a:r>
              <a:rPr lang="en-US" altLang="en-US" dirty="0" smtClean="0"/>
              <a:t>Show how the big ideas offer a purpose and rationale for the student</a:t>
            </a:r>
          </a:p>
          <a:p>
            <a:pPr marL="406400" lvl="1" indent="-292100" eaLnBrk="1" hangingPunct="1"/>
            <a:r>
              <a:rPr lang="en-US" altLang="en-US" dirty="0" smtClean="0"/>
              <a:t>You will need to “unpack” Content standards in many cases to make the implied, big ideas clear</a:t>
            </a:r>
          </a:p>
        </p:txBody>
      </p:sp>
    </p:spTree>
    <p:extLst>
      <p:ext uri="{BB962C8B-B14F-4D97-AF65-F5344CB8AC3E}">
        <p14:creationId xmlns:p14="http://schemas.microsoft.com/office/powerpoint/2010/main" val="96693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7024744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dirty="0" smtClean="0"/>
              <a:t>Big Ideas in Literacy: Examples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676400"/>
            <a:ext cx="8915400" cy="4724400"/>
          </a:xfrm>
        </p:spPr>
        <p:txBody>
          <a:bodyPr/>
          <a:lstStyle/>
          <a:p>
            <a:pPr lvl="1" eaLnBrk="1" hangingPunct="1"/>
            <a:r>
              <a:rPr lang="en-US" altLang="en-US" dirty="0" smtClean="0"/>
              <a:t>Rational </a:t>
            </a:r>
            <a:r>
              <a:rPr lang="en-US" altLang="en-US" dirty="0" smtClean="0">
                <a:solidFill>
                  <a:srgbClr val="800000"/>
                </a:solidFill>
              </a:rPr>
              <a:t>persuasion </a:t>
            </a:r>
            <a:r>
              <a:rPr lang="en-US" altLang="en-US" dirty="0" smtClean="0"/>
              <a:t>(vs. </a:t>
            </a:r>
            <a:r>
              <a:rPr lang="en-US" altLang="en-US" dirty="0" smtClean="0">
                <a:solidFill>
                  <a:srgbClr val="800000"/>
                </a:solidFill>
              </a:rPr>
              <a:t>manipulation</a:t>
            </a:r>
            <a:r>
              <a:rPr lang="en-US" altLang="en-US" dirty="0" smtClean="0"/>
              <a:t>)</a:t>
            </a:r>
          </a:p>
          <a:p>
            <a:pPr lvl="1" eaLnBrk="1" hangingPunct="1"/>
            <a:r>
              <a:rPr lang="en-US" altLang="en-US" dirty="0" smtClean="0">
                <a:solidFill>
                  <a:srgbClr val="800000"/>
                </a:solidFill>
              </a:rPr>
              <a:t>audience</a:t>
            </a:r>
            <a:r>
              <a:rPr lang="en-US" altLang="en-US" dirty="0" smtClean="0"/>
              <a:t> and </a:t>
            </a:r>
            <a:r>
              <a:rPr lang="en-US" altLang="en-US" dirty="0" smtClean="0">
                <a:solidFill>
                  <a:srgbClr val="800000"/>
                </a:solidFill>
              </a:rPr>
              <a:t>purpose</a:t>
            </a:r>
            <a:r>
              <a:rPr lang="en-US" altLang="en-US" dirty="0" smtClean="0"/>
              <a:t> in writing</a:t>
            </a:r>
          </a:p>
          <a:p>
            <a:pPr lvl="1" eaLnBrk="1" hangingPunct="1"/>
            <a:r>
              <a:rPr lang="en-US" altLang="en-US" dirty="0" smtClean="0"/>
              <a:t>A </a:t>
            </a:r>
            <a:r>
              <a:rPr lang="en-US" altLang="en-US" dirty="0" smtClean="0">
                <a:solidFill>
                  <a:srgbClr val="800000"/>
                </a:solidFill>
              </a:rPr>
              <a:t>story,</a:t>
            </a:r>
            <a:r>
              <a:rPr lang="en-US" altLang="en-US" dirty="0" smtClean="0"/>
              <a:t> as opposed to merely a list of events linked by </a:t>
            </a:r>
          </a:p>
          <a:p>
            <a:pPr marL="365760" lvl="1" indent="0" eaLnBrk="1" hangingPunct="1">
              <a:buNone/>
            </a:pPr>
            <a:r>
              <a:rPr lang="en-US" altLang="en-US" dirty="0"/>
              <a:t>	</a:t>
            </a:r>
            <a:r>
              <a:rPr lang="en-US" altLang="en-US" dirty="0" smtClean="0"/>
              <a:t>“and then…”</a:t>
            </a:r>
          </a:p>
          <a:p>
            <a:pPr lvl="1" eaLnBrk="1" hangingPunct="1"/>
            <a:r>
              <a:rPr lang="en-US" altLang="en-US" dirty="0" smtClean="0"/>
              <a:t>reading </a:t>
            </a:r>
            <a:r>
              <a:rPr lang="en-US" altLang="en-US" dirty="0" smtClean="0">
                <a:solidFill>
                  <a:srgbClr val="800000"/>
                </a:solidFill>
              </a:rPr>
              <a:t>between the lines</a:t>
            </a:r>
            <a:endParaRPr lang="en-US" altLang="en-US" dirty="0" smtClean="0"/>
          </a:p>
          <a:p>
            <a:pPr lvl="1" eaLnBrk="1" hangingPunct="1"/>
            <a:r>
              <a:rPr lang="en-US" altLang="en-US" dirty="0" smtClean="0"/>
              <a:t>writing as </a:t>
            </a:r>
            <a:r>
              <a:rPr lang="en-US" altLang="en-US" dirty="0" smtClean="0">
                <a:solidFill>
                  <a:srgbClr val="800000"/>
                </a:solidFill>
              </a:rPr>
              <a:t>revision</a:t>
            </a:r>
            <a:endParaRPr lang="en-US" altLang="en-US" dirty="0" smtClean="0"/>
          </a:p>
          <a:p>
            <a:pPr lvl="1" eaLnBrk="1" hangingPunct="1"/>
            <a:r>
              <a:rPr lang="en-US" altLang="en-US" dirty="0" smtClean="0"/>
              <a:t>a </a:t>
            </a:r>
            <a:r>
              <a:rPr lang="en-US" altLang="en-US" dirty="0" smtClean="0">
                <a:solidFill>
                  <a:srgbClr val="800000"/>
                </a:solidFill>
              </a:rPr>
              <a:t>non-rhyming poem</a:t>
            </a:r>
            <a:r>
              <a:rPr lang="en-US" altLang="en-US" dirty="0" smtClean="0"/>
              <a:t> vs. prose</a:t>
            </a:r>
          </a:p>
          <a:p>
            <a:pPr lvl="1" eaLnBrk="1" hangingPunct="1"/>
            <a:r>
              <a:rPr lang="en-US" altLang="en-US" dirty="0" smtClean="0"/>
              <a:t>fiction as a </a:t>
            </a:r>
            <a:r>
              <a:rPr lang="en-US" altLang="en-US" dirty="0" smtClean="0">
                <a:solidFill>
                  <a:srgbClr val="800000"/>
                </a:solidFill>
              </a:rPr>
              <a:t>window into truth</a:t>
            </a:r>
            <a:endParaRPr lang="en-US" altLang="en-US" dirty="0" smtClean="0"/>
          </a:p>
          <a:p>
            <a:pPr lvl="1" eaLnBrk="1" hangingPunct="1"/>
            <a:r>
              <a:rPr lang="en-US" altLang="en-US" dirty="0" smtClean="0"/>
              <a:t>A </a:t>
            </a:r>
            <a:r>
              <a:rPr lang="en-US" altLang="en-US" dirty="0" smtClean="0">
                <a:solidFill>
                  <a:srgbClr val="800000"/>
                </a:solidFill>
              </a:rPr>
              <a:t>critical yet empathetic</a:t>
            </a:r>
            <a:r>
              <a:rPr lang="en-US" altLang="en-US" dirty="0" smtClean="0"/>
              <a:t> reader</a:t>
            </a:r>
          </a:p>
          <a:p>
            <a:pPr lvl="1" eaLnBrk="1" hangingPunct="1"/>
            <a:r>
              <a:rPr lang="en-US" altLang="en-US" dirty="0" smtClean="0"/>
              <a:t>A writer’s </a:t>
            </a:r>
            <a:r>
              <a:rPr lang="en-US" altLang="en-US" dirty="0" smtClean="0">
                <a:solidFill>
                  <a:srgbClr val="800000"/>
                </a:solidFill>
              </a:rPr>
              <a:t>voice</a:t>
            </a:r>
            <a:endParaRPr lang="en-US" alt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396380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95400"/>
            <a:ext cx="7414710" cy="420136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dirty="0" smtClean="0"/>
              <a:t>Some questions for identifying truly “big ideas”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7688" y="1600200"/>
            <a:ext cx="7986712" cy="4876800"/>
          </a:xfrm>
        </p:spPr>
        <p:txBody>
          <a:bodyPr/>
          <a:lstStyle/>
          <a:p>
            <a:pPr lvl="1" eaLnBrk="1" hangingPunct="1"/>
            <a:r>
              <a:rPr lang="en-US" altLang="en-US" sz="2200" smtClean="0"/>
              <a:t>Does it have many layers and nuances, not obvious to the naïve or inexperienced person? </a:t>
            </a:r>
          </a:p>
          <a:p>
            <a:pPr lvl="1" eaLnBrk="1" hangingPunct="1"/>
            <a:r>
              <a:rPr lang="en-US" altLang="en-US" sz="2200" smtClean="0"/>
              <a:t>Can it yield great depth and breadth of insight into the subject? Can it be used throughout K-12? </a:t>
            </a:r>
          </a:p>
          <a:p>
            <a:pPr lvl="1" eaLnBrk="1" hangingPunct="1"/>
            <a:r>
              <a:rPr lang="en-US" altLang="en-US" sz="2200" smtClean="0"/>
              <a:t>Do you have to dig deep to really understand its subtle meanings and implications even if anyone can have a surface grasp of it? </a:t>
            </a:r>
          </a:p>
          <a:p>
            <a:pPr lvl="1" eaLnBrk="1" hangingPunct="1"/>
            <a:r>
              <a:rPr lang="en-US" altLang="en-US" sz="2200" smtClean="0"/>
              <a:t>Is it (therefore) prone to misunderstanding as well as disagreement?</a:t>
            </a:r>
          </a:p>
          <a:p>
            <a:pPr lvl="1" eaLnBrk="1" hangingPunct="1"/>
            <a:r>
              <a:rPr lang="en-US" altLang="en-US" sz="2200" smtClean="0"/>
              <a:t>Are you likely to change your mind about its meaning and importance over a lifetime?</a:t>
            </a:r>
          </a:p>
          <a:p>
            <a:pPr lvl="1" eaLnBrk="1" hangingPunct="1"/>
            <a:r>
              <a:rPr lang="en-US" altLang="en-US" sz="2200" smtClean="0"/>
              <a:t>Does it reflect the core ideas as judged by experts?</a:t>
            </a:r>
          </a:p>
        </p:txBody>
      </p:sp>
    </p:spTree>
    <p:extLst>
      <p:ext uri="{BB962C8B-B14F-4D97-AF65-F5344CB8AC3E}">
        <p14:creationId xmlns:p14="http://schemas.microsoft.com/office/powerpoint/2010/main" val="343954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850" y="2084388"/>
            <a:ext cx="9213850" cy="477361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3748088"/>
            <a:ext cx="8972550" cy="310991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77668" name="Text Box 4"/>
          <p:cNvSpPr txBox="1">
            <a:spLocks noChangeArrowheads="1"/>
          </p:cNvSpPr>
          <p:nvPr/>
        </p:nvSpPr>
        <p:spPr bwMode="auto">
          <a:xfrm>
            <a:off x="0" y="304800"/>
            <a:ext cx="9144000" cy="192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6000" b="1" dirty="0">
                <a:solidFill>
                  <a:schemeClr val="accent1"/>
                </a:solidFill>
                <a:latin typeface="Book Antiqua" pitchFamily="18" charset="0"/>
              </a:rPr>
              <a:t>You’ve got to go </a:t>
            </a:r>
          </a:p>
          <a:p>
            <a:pPr algn="ctr"/>
            <a:r>
              <a:rPr lang="en-US" altLang="en-US" sz="6000" b="1" dirty="0">
                <a:solidFill>
                  <a:schemeClr val="accent1"/>
                </a:solidFill>
                <a:latin typeface="Book Antiqua" pitchFamily="18" charset="0"/>
              </a:rPr>
              <a:t>below the surface...</a:t>
            </a:r>
            <a:endParaRPr lang="en-US" altLang="en-US" sz="4800" b="1" dirty="0">
              <a:solidFill>
                <a:schemeClr val="accent1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36097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77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7668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78691" name="Text Box 3"/>
          <p:cNvSpPr txBox="1">
            <a:spLocks noChangeArrowheads="1"/>
          </p:cNvSpPr>
          <p:nvPr/>
        </p:nvSpPr>
        <p:spPr bwMode="auto">
          <a:xfrm>
            <a:off x="0" y="2667000"/>
            <a:ext cx="9144000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altLang="en-US" sz="5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to uncover the </a:t>
            </a:r>
          </a:p>
          <a:p>
            <a:pPr algn="ctr" eaLnBrk="0" hangingPunct="0">
              <a:defRPr/>
            </a:pPr>
            <a:r>
              <a:rPr lang="en-US" altLang="en-US" sz="54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really ‘big ideas.’</a:t>
            </a:r>
            <a:endParaRPr lang="en-US" altLang="en-US" sz="4800" b="1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2654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78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8691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Big </a:t>
            </a:r>
            <a:r>
              <a:rPr lang="en-US" dirty="0" smtClean="0"/>
              <a:t>Ideas in Curriculum Work</a:t>
            </a:r>
            <a:endParaRPr lang="en-US" dirty="0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Teachers must </a:t>
            </a:r>
            <a:r>
              <a:rPr lang="en-US" dirty="0" smtClean="0"/>
              <a:t>understand and identify the big ideas.</a:t>
            </a:r>
          </a:p>
          <a:p>
            <a:pPr eaLnBrk="1" hangingPunct="1">
              <a:defRPr/>
            </a:pPr>
            <a:r>
              <a:rPr lang="en-US" dirty="0" smtClean="0"/>
              <a:t>Big ideas pervade all aspects of unit design.</a:t>
            </a:r>
          </a:p>
          <a:p>
            <a:pPr eaLnBrk="1" hangingPunct="1">
              <a:defRPr/>
            </a:pPr>
            <a:r>
              <a:rPr lang="en-US" dirty="0" smtClean="0"/>
              <a:t>Correct identification of big ideas leads to proper alignment of unit plan.</a:t>
            </a:r>
          </a:p>
        </p:txBody>
      </p:sp>
    </p:spTree>
    <p:extLst>
      <p:ext uri="{BB962C8B-B14F-4D97-AF65-F5344CB8AC3E}">
        <p14:creationId xmlns:p14="http://schemas.microsoft.com/office/powerpoint/2010/main" val="158335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024744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Still More on Big Ideas…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191000"/>
          </a:xfrm>
        </p:spPr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en-US" sz="2800" dirty="0" smtClean="0"/>
              <a:t>Manifest themselves in different forms. </a:t>
            </a:r>
          </a:p>
          <a:p>
            <a:pPr lvl="1">
              <a:defRPr/>
            </a:pPr>
            <a:r>
              <a:rPr lang="en-US" sz="2400" dirty="0" smtClean="0"/>
              <a:t>Concept- </a:t>
            </a:r>
            <a:r>
              <a:rPr lang="en-US" sz="2400" i="1" dirty="0" smtClean="0"/>
              <a:t>Genre</a:t>
            </a:r>
            <a:endParaRPr lang="en-US" sz="2400" i="1" dirty="0"/>
          </a:p>
          <a:p>
            <a:pPr lvl="1" eaLnBrk="1" hangingPunct="1">
              <a:defRPr/>
            </a:pPr>
            <a:r>
              <a:rPr lang="en-US" sz="2400" dirty="0" smtClean="0"/>
              <a:t>Theme- </a:t>
            </a:r>
            <a:r>
              <a:rPr lang="en-US" sz="2400" i="1" dirty="0" smtClean="0"/>
              <a:t>Saving for a rainy day</a:t>
            </a:r>
          </a:p>
          <a:p>
            <a:pPr lvl="1" eaLnBrk="1" hangingPunct="1">
              <a:defRPr/>
            </a:pPr>
            <a:r>
              <a:rPr lang="en-US" sz="2400" dirty="0" smtClean="0"/>
              <a:t>Issue or Debate- </a:t>
            </a:r>
            <a:r>
              <a:rPr lang="en-US" sz="2400" i="1" dirty="0" smtClean="0"/>
              <a:t>Nature vs. nurture</a:t>
            </a:r>
          </a:p>
          <a:p>
            <a:pPr lvl="1" eaLnBrk="1" hangingPunct="1">
              <a:defRPr/>
            </a:pPr>
            <a:r>
              <a:rPr lang="en-US" sz="2400" dirty="0" smtClean="0"/>
              <a:t>Problems or Challenges- </a:t>
            </a:r>
            <a:r>
              <a:rPr lang="en-US" sz="2400" i="1" dirty="0" smtClean="0"/>
              <a:t>Maximize shipping volume</a:t>
            </a:r>
          </a:p>
          <a:p>
            <a:pPr lvl="1" eaLnBrk="1" hangingPunct="1">
              <a:defRPr/>
            </a:pPr>
            <a:r>
              <a:rPr lang="en-US" sz="2400" dirty="0" smtClean="0"/>
              <a:t>Processes- </a:t>
            </a:r>
            <a:r>
              <a:rPr lang="en-US" sz="2400" i="1" dirty="0" smtClean="0"/>
              <a:t>Problem solving</a:t>
            </a:r>
          </a:p>
          <a:p>
            <a:pPr lvl="1" eaLnBrk="1" hangingPunct="1">
              <a:defRPr/>
            </a:pPr>
            <a:r>
              <a:rPr lang="en-US" sz="2400" dirty="0" smtClean="0"/>
              <a:t>Theories- </a:t>
            </a:r>
            <a:r>
              <a:rPr lang="en-US" sz="2400" i="1" dirty="0" smtClean="0"/>
              <a:t>The Atkins Diet</a:t>
            </a:r>
          </a:p>
          <a:p>
            <a:pPr lvl="1" eaLnBrk="1" hangingPunct="1">
              <a:defRPr/>
            </a:pPr>
            <a:r>
              <a:rPr lang="en-US" sz="2400" dirty="0" smtClean="0"/>
              <a:t>Paradoxes- </a:t>
            </a:r>
            <a:r>
              <a:rPr lang="en-US" sz="2400" i="1" dirty="0" smtClean="0"/>
              <a:t>Fighting for Peace</a:t>
            </a:r>
          </a:p>
          <a:p>
            <a:pPr lvl="1" eaLnBrk="1" hangingPunct="1">
              <a:defRPr/>
            </a:pPr>
            <a:r>
              <a:rPr lang="en-US" sz="2400" dirty="0" smtClean="0"/>
              <a:t>Assumptions or Perspectives- </a:t>
            </a:r>
            <a:r>
              <a:rPr lang="en-US" sz="2400" i="1" dirty="0" smtClean="0"/>
              <a:t>Terrorist vs. freedom fighter</a:t>
            </a:r>
          </a:p>
        </p:txBody>
      </p:sp>
    </p:spTree>
    <p:extLst>
      <p:ext uri="{BB962C8B-B14F-4D97-AF65-F5344CB8AC3E}">
        <p14:creationId xmlns:p14="http://schemas.microsoft.com/office/powerpoint/2010/main" val="79764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4543" y="914400"/>
            <a:ext cx="7772400" cy="4572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dirty="0" smtClean="0"/>
              <a:t>“Big Ideas”- typically revealed via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447800"/>
            <a:ext cx="7986713" cy="5181600"/>
          </a:xfrm>
        </p:spPr>
        <p:txBody>
          <a:bodyPr/>
          <a:lstStyle/>
          <a:p>
            <a:pPr marL="406400" lvl="1" indent="-292100" eaLnBrk="1" hangingPunct="1">
              <a:lnSpc>
                <a:spcPct val="90000"/>
              </a:lnSpc>
            </a:pPr>
            <a:r>
              <a:rPr lang="en-US" altLang="en-US" sz="3000" dirty="0" smtClean="0"/>
              <a:t>Core concepts</a:t>
            </a:r>
          </a:p>
          <a:p>
            <a:pPr marL="406400" lvl="1" indent="-292100" eaLnBrk="1" hangingPunct="1">
              <a:lnSpc>
                <a:spcPct val="90000"/>
              </a:lnSpc>
            </a:pPr>
            <a:r>
              <a:rPr lang="en-US" altLang="en-US" sz="3000" dirty="0" smtClean="0"/>
              <a:t>Focusing themes</a:t>
            </a:r>
          </a:p>
          <a:p>
            <a:pPr marL="406400" lvl="1" indent="-292100" eaLnBrk="1" hangingPunct="1">
              <a:lnSpc>
                <a:spcPct val="90000"/>
              </a:lnSpc>
            </a:pPr>
            <a:r>
              <a:rPr lang="en-US" altLang="en-US" sz="3000" dirty="0" smtClean="0"/>
              <a:t>On-going debates/issues</a:t>
            </a:r>
          </a:p>
          <a:p>
            <a:pPr marL="406400" lvl="1" indent="-292100" eaLnBrk="1" hangingPunct="1">
              <a:lnSpc>
                <a:spcPct val="90000"/>
              </a:lnSpc>
            </a:pPr>
            <a:r>
              <a:rPr lang="en-US" altLang="en-US" sz="3000" dirty="0" smtClean="0"/>
              <a:t>Insightful perspectives</a:t>
            </a:r>
          </a:p>
          <a:p>
            <a:pPr marL="406400" lvl="1" indent="-292100" eaLnBrk="1" hangingPunct="1">
              <a:lnSpc>
                <a:spcPct val="90000"/>
              </a:lnSpc>
            </a:pPr>
            <a:r>
              <a:rPr lang="en-US" altLang="en-US" sz="3000" dirty="0" smtClean="0"/>
              <a:t>Illuminating paradox/problem</a:t>
            </a:r>
          </a:p>
          <a:p>
            <a:pPr marL="406400" lvl="1" indent="-292100" eaLnBrk="1" hangingPunct="1">
              <a:lnSpc>
                <a:spcPct val="90000"/>
              </a:lnSpc>
            </a:pPr>
            <a:r>
              <a:rPr lang="en-US" altLang="en-US" sz="3000" dirty="0" smtClean="0"/>
              <a:t>Organizing theory</a:t>
            </a:r>
          </a:p>
          <a:p>
            <a:pPr marL="406400" lvl="1" indent="-292100" eaLnBrk="1" hangingPunct="1">
              <a:lnSpc>
                <a:spcPct val="90000"/>
              </a:lnSpc>
            </a:pPr>
            <a:r>
              <a:rPr lang="en-US" altLang="en-US" sz="3000" dirty="0" smtClean="0"/>
              <a:t>Overarching principle</a:t>
            </a:r>
          </a:p>
          <a:p>
            <a:pPr marL="406400" lvl="1" indent="-292100" eaLnBrk="1" hangingPunct="1">
              <a:lnSpc>
                <a:spcPct val="90000"/>
              </a:lnSpc>
            </a:pPr>
            <a:r>
              <a:rPr lang="en-US" altLang="en-US" sz="3000" dirty="0" smtClean="0"/>
              <a:t>Underlying assumption</a:t>
            </a:r>
          </a:p>
          <a:p>
            <a:pPr marL="406400" lvl="1" indent="-292100" eaLnBrk="1" hangingPunct="1">
              <a:lnSpc>
                <a:spcPct val="90000"/>
              </a:lnSpc>
            </a:pPr>
            <a:r>
              <a:rPr lang="en-US" altLang="en-US" sz="3000" dirty="0" smtClean="0"/>
              <a:t>(Key questions)</a:t>
            </a:r>
          </a:p>
          <a:p>
            <a:pPr marL="406400" lvl="1" indent="-292100" eaLnBrk="1" hangingPunct="1">
              <a:lnSpc>
                <a:spcPct val="90000"/>
              </a:lnSpc>
            </a:pPr>
            <a:r>
              <a:rPr lang="en-US" altLang="en-US" sz="3000" dirty="0" smtClean="0"/>
              <a:t>(Insightful inferences from facts)</a:t>
            </a:r>
            <a:endParaRPr lang="en-US" altLang="en-US" dirty="0" smtClean="0"/>
          </a:p>
        </p:txBody>
      </p:sp>
      <p:sp>
        <p:nvSpPr>
          <p:cNvPr id="1781765" name="Oval 5"/>
          <p:cNvSpPr>
            <a:spLocks noChangeArrowheads="1"/>
          </p:cNvSpPr>
          <p:nvPr/>
        </p:nvSpPr>
        <p:spPr bwMode="auto">
          <a:xfrm>
            <a:off x="457200" y="5519057"/>
            <a:ext cx="457200" cy="457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900" b="1" dirty="0">
                <a:solidFill>
                  <a:srgbClr val="FFFFFF"/>
                </a:solidFill>
                <a:latin typeface="Helvetica" charset="0"/>
              </a:rPr>
              <a:t>Q</a:t>
            </a:r>
            <a:endParaRPr lang="en-US" altLang="en-US" sz="2900" b="1" dirty="0">
              <a:solidFill>
                <a:srgbClr val="FFFFFF"/>
              </a:solidFill>
              <a:latin typeface="TektoMMObl_503 BD 850 EX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64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81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81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765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Essential Questions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Concept Attainment</a:t>
            </a:r>
          </a:p>
          <a:p>
            <a:pPr eaLnBrk="1" hangingPunct="1">
              <a:defRPr/>
            </a:pPr>
            <a:r>
              <a:rPr lang="en-US" dirty="0" smtClean="0"/>
              <a:t>Define the characteristics on an essential question.</a:t>
            </a:r>
          </a:p>
        </p:txBody>
      </p:sp>
    </p:spTree>
    <p:extLst>
      <p:ext uri="{BB962C8B-B14F-4D97-AF65-F5344CB8AC3E}">
        <p14:creationId xmlns:p14="http://schemas.microsoft.com/office/powerpoint/2010/main" val="1948492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82556" y="442913"/>
            <a:ext cx="7024744" cy="1004887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Essential Questions</a:t>
            </a:r>
          </a:p>
        </p:txBody>
      </p:sp>
      <p:sp>
        <p:nvSpPr>
          <p:cNvPr id="1787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080375" cy="47704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 smtClean="0"/>
              <a:t>What questions –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are </a:t>
            </a:r>
            <a:r>
              <a:rPr lang="en-US" altLang="en-US" dirty="0" smtClean="0">
                <a:solidFill>
                  <a:srgbClr val="A50021"/>
                </a:solidFill>
              </a:rPr>
              <a:t>arguable</a:t>
            </a:r>
            <a:r>
              <a:rPr lang="en-US" altLang="en-US" dirty="0" smtClean="0"/>
              <a:t> - and </a:t>
            </a:r>
            <a:r>
              <a:rPr lang="en-US" altLang="en-US" i="1" dirty="0" smtClean="0"/>
              <a:t>important</a:t>
            </a:r>
            <a:r>
              <a:rPr lang="en-US" altLang="en-US" dirty="0" smtClean="0"/>
              <a:t> to argue about?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are at the heart of the subject?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recur - and </a:t>
            </a:r>
            <a:r>
              <a:rPr lang="en-US" altLang="en-US" i="1" dirty="0" smtClean="0"/>
              <a:t>should</a:t>
            </a:r>
            <a:r>
              <a:rPr lang="en-US" altLang="en-US" dirty="0" smtClean="0"/>
              <a:t> recur - in professional work, adult life, as well as in classroom inquiry?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raise </a:t>
            </a:r>
            <a:r>
              <a:rPr lang="en-US" altLang="en-US" dirty="0" smtClean="0">
                <a:solidFill>
                  <a:srgbClr val="A50021"/>
                </a:solidFill>
              </a:rPr>
              <a:t>more</a:t>
            </a:r>
            <a:r>
              <a:rPr lang="en-US" altLang="en-US" dirty="0" smtClean="0"/>
              <a:t> questions – provoking and sustaining engaged inquiry?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often raise important conceptual or philosophical issues?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smtClean="0"/>
              <a:t>can provide organizing purpose for meaningful &amp; connected learning?</a:t>
            </a:r>
          </a:p>
        </p:txBody>
      </p:sp>
      <p:sp>
        <p:nvSpPr>
          <p:cNvPr id="1787908" name="Oval 4"/>
          <p:cNvSpPr>
            <a:spLocks noChangeArrowheads="1"/>
          </p:cNvSpPr>
          <p:nvPr/>
        </p:nvSpPr>
        <p:spPr bwMode="auto">
          <a:xfrm>
            <a:off x="7607300" y="785813"/>
            <a:ext cx="457200" cy="457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900" b="1">
                <a:solidFill>
                  <a:srgbClr val="FFFFFF"/>
                </a:solidFill>
                <a:latin typeface="Helvetica" charset="0"/>
              </a:rPr>
              <a:t>Q</a:t>
            </a:r>
            <a:endParaRPr lang="en-US" altLang="en-US" sz="2900" b="1">
              <a:solidFill>
                <a:srgbClr val="FFFFFF"/>
              </a:solidFill>
              <a:latin typeface="TektoMMObl_503 BD 850 EX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3307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7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7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7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7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7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79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7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87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87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7907" grpId="0" build="p"/>
      <p:bldP spid="1787908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</a:t>
            </a:r>
            <a:r>
              <a:rPr lang="en-US" dirty="0" smtClean="0"/>
              <a:t>teach/design curriculum </a:t>
            </a:r>
            <a:r>
              <a:rPr lang="en-US" dirty="0" smtClean="0"/>
              <a:t>for understanding?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should we do this work?</a:t>
            </a:r>
          </a:p>
          <a:p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Why is this work important?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32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024744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Sample Essential Questions:</a:t>
            </a:r>
          </a:p>
        </p:txBody>
      </p:sp>
      <p:sp>
        <p:nvSpPr>
          <p:cNvPr id="1790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181975" cy="4572000"/>
          </a:xfrm>
        </p:spPr>
        <p:txBody>
          <a:bodyPr>
            <a:normAutofit/>
          </a:bodyPr>
          <a:lstStyle/>
          <a:p>
            <a:pPr lvl="1" eaLnBrk="1" hangingPunct="1">
              <a:lnSpc>
                <a:spcPct val="80000"/>
              </a:lnSpc>
            </a:pPr>
            <a:r>
              <a:rPr lang="en-US" altLang="en-US" sz="2400" dirty="0" smtClean="0"/>
              <a:t>Who are my true friends - and how do I know for sure?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 smtClean="0"/>
              <a:t>How “rational” is the market?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 smtClean="0"/>
              <a:t>Does a good read differ from a ‘great book’? Why are some books fads, and others classics?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 smtClean="0"/>
              <a:t>To what extent is geography destiny?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 smtClean="0"/>
              <a:t>Should an axiom be obvious?</a:t>
            </a:r>
            <a:r>
              <a:rPr lang="en-US" altLang="en-US" sz="1800" dirty="0" smtClean="0"/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 smtClean="0"/>
              <a:t>How different is a scientific theory from a plausible belief?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 smtClean="0"/>
              <a:t>What is the government’s proper role?</a:t>
            </a:r>
          </a:p>
        </p:txBody>
      </p:sp>
      <p:sp>
        <p:nvSpPr>
          <p:cNvPr id="1790980" name="Oval 4"/>
          <p:cNvSpPr>
            <a:spLocks noChangeArrowheads="1"/>
          </p:cNvSpPr>
          <p:nvPr/>
        </p:nvSpPr>
        <p:spPr bwMode="auto">
          <a:xfrm>
            <a:off x="7607300" y="784225"/>
            <a:ext cx="457200" cy="457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900" b="1">
                <a:solidFill>
                  <a:srgbClr val="FFFFFF"/>
                </a:solidFill>
                <a:latin typeface="Helvetica" charset="0"/>
              </a:rPr>
              <a:t>Q</a:t>
            </a:r>
            <a:endParaRPr lang="en-US" altLang="en-US" sz="2900" b="1">
              <a:solidFill>
                <a:srgbClr val="FFFFFF"/>
              </a:solidFill>
              <a:latin typeface="TektoMMObl_503 BD 850 EX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7442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90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90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0980" grpId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024744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Essential Questions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492" y="1981200"/>
            <a:ext cx="6777317" cy="426720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Have no simple “right” answer; they are meant to be argued.- </a:t>
            </a:r>
            <a:r>
              <a:rPr lang="en-US" sz="2800" i="1" dirty="0" smtClean="0"/>
              <a:t>Does art reflect culture or help shape it?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Are designed to provoke and sustaining student inquiry- </a:t>
            </a:r>
            <a:r>
              <a:rPr lang="en-US" sz="2800" i="1" dirty="0" smtClean="0"/>
              <a:t>Is the Internet dangerous for kids?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Often address the most historically important issues, problems and debates.- </a:t>
            </a:r>
            <a:r>
              <a:rPr lang="en-US" sz="2800" i="1" dirty="0" smtClean="0"/>
              <a:t>Nature or nurture?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Raise other important questions.- </a:t>
            </a:r>
            <a:r>
              <a:rPr lang="en-US" sz="2800" i="1" dirty="0" smtClean="0"/>
              <a:t>Do only the strong survive-what do we mean by strong?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Recur.-</a:t>
            </a:r>
            <a:r>
              <a:rPr lang="en-US" sz="2800" i="1" dirty="0" smtClean="0"/>
              <a:t>What makes a great book?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Stimulate rethinking- </a:t>
            </a:r>
            <a:r>
              <a:rPr lang="en-US" sz="2800" i="1" dirty="0" smtClean="0"/>
              <a:t>What IS a friend?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162800" y="6076704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20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90600"/>
            <a:ext cx="7024744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Essential Questions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38400"/>
            <a:ext cx="8229600" cy="3962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More examples to further your understanding </a:t>
            </a:r>
            <a:endParaRPr lang="en-US" dirty="0" smtClean="0"/>
          </a:p>
          <a:p>
            <a:pPr marL="68580" indent="0" eaLnBrk="1" hangingPunct="1">
              <a:lnSpc>
                <a:spcPct val="90000"/>
              </a:lnSpc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/>
              <a:t>(page 13).</a:t>
            </a: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Two types: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overarching/broad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topical-specific to a particular unit of </a:t>
            </a:r>
            <a:r>
              <a:rPr lang="en-US" dirty="0" smtClean="0"/>
              <a:t>study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1808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Knowledge and Skills</a:t>
            </a:r>
            <a:endParaRPr lang="en-US" sz="2400" dirty="0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Knowledge-what we want students to know.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Skills-what we want students to be able to do.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62800" y="6076704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 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63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838200"/>
            <a:ext cx="8382000" cy="838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3 Stages of “Backward” Design</a:t>
            </a:r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685800" y="1752600"/>
            <a:ext cx="2362200" cy="1905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  <a:latin typeface="Calisto MT" pitchFamily="18" charset="0"/>
              </a:rPr>
              <a:t>1. Identify </a:t>
            </a:r>
            <a:endParaRPr lang="en-US" sz="2800" dirty="0">
              <a:solidFill>
                <a:schemeClr val="bg1">
                  <a:lumMod val="85000"/>
                </a:schemeClr>
              </a:solidFill>
              <a:latin typeface="Calisto MT" pitchFamily="18" charset="0"/>
            </a:endParaRPr>
          </a:p>
          <a:p>
            <a:pPr algn="ctr"/>
            <a:r>
              <a:rPr lang="en-US" sz="2800" dirty="0">
                <a:solidFill>
                  <a:schemeClr val="bg1">
                    <a:lumMod val="85000"/>
                  </a:schemeClr>
                </a:solidFill>
                <a:latin typeface="Calisto MT" pitchFamily="18" charset="0"/>
              </a:rPr>
              <a:t>desired </a:t>
            </a:r>
          </a:p>
          <a:p>
            <a:pPr algn="ctr"/>
            <a:r>
              <a:rPr lang="en-US" sz="2800" dirty="0">
                <a:solidFill>
                  <a:schemeClr val="bg1">
                    <a:lumMod val="85000"/>
                  </a:schemeClr>
                </a:solidFill>
                <a:latin typeface="Calisto MT" pitchFamily="18" charset="0"/>
              </a:rPr>
              <a:t>results.</a:t>
            </a:r>
          </a:p>
        </p:txBody>
      </p:sp>
      <p:sp>
        <p:nvSpPr>
          <p:cNvPr id="25604" name="Rectangle 5"/>
          <p:cNvSpPr>
            <a:spLocks noChangeArrowheads="1"/>
          </p:cNvSpPr>
          <p:nvPr/>
        </p:nvSpPr>
        <p:spPr bwMode="auto">
          <a:xfrm>
            <a:off x="3352800" y="2667000"/>
            <a:ext cx="2362200" cy="1905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800">
                <a:latin typeface="Calisto MT" pitchFamily="18" charset="0"/>
              </a:rPr>
              <a:t>2. Determine </a:t>
            </a:r>
          </a:p>
          <a:p>
            <a:pPr algn="ctr"/>
            <a:r>
              <a:rPr lang="en-US" sz="2800">
                <a:latin typeface="Calisto MT" pitchFamily="18" charset="0"/>
              </a:rPr>
              <a:t>acceptable</a:t>
            </a:r>
          </a:p>
          <a:p>
            <a:pPr algn="ctr"/>
            <a:r>
              <a:rPr lang="en-US" sz="2800">
                <a:latin typeface="Calisto MT" pitchFamily="18" charset="0"/>
              </a:rPr>
              <a:t>evidence.</a:t>
            </a:r>
          </a:p>
        </p:txBody>
      </p:sp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6019800" y="3962400"/>
            <a:ext cx="2514600" cy="19812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2800" dirty="0">
                <a:solidFill>
                  <a:schemeClr val="bg1">
                    <a:lumMod val="85000"/>
                  </a:schemeClr>
                </a:solidFill>
                <a:latin typeface="Calisto MT" pitchFamily="18" charset="0"/>
              </a:rPr>
              <a:t>3. Plan learning </a:t>
            </a:r>
          </a:p>
          <a:p>
            <a:pPr algn="ctr"/>
            <a:r>
              <a:rPr lang="en-US" sz="2800" dirty="0">
                <a:solidFill>
                  <a:schemeClr val="bg1">
                    <a:lumMod val="85000"/>
                  </a:schemeClr>
                </a:solidFill>
                <a:latin typeface="Calisto MT" pitchFamily="18" charset="0"/>
              </a:rPr>
              <a:t>experiences </a:t>
            </a:r>
          </a:p>
          <a:p>
            <a:pPr algn="ctr"/>
            <a:r>
              <a:rPr lang="en-US" sz="2800" dirty="0">
                <a:solidFill>
                  <a:schemeClr val="bg1">
                    <a:lumMod val="85000"/>
                  </a:schemeClr>
                </a:solidFill>
                <a:latin typeface="Calisto MT" pitchFamily="18" charset="0"/>
              </a:rPr>
              <a:t>&amp; instruction.</a:t>
            </a:r>
          </a:p>
        </p:txBody>
      </p:sp>
      <p:sp>
        <p:nvSpPr>
          <p:cNvPr id="25606" name="AutoShape 8"/>
          <p:cNvSpPr>
            <a:spLocks noChangeArrowheads="1"/>
          </p:cNvSpPr>
          <p:nvPr/>
        </p:nvSpPr>
        <p:spPr bwMode="auto">
          <a:xfrm>
            <a:off x="3200400" y="1752600"/>
            <a:ext cx="976313" cy="976313"/>
          </a:xfrm>
          <a:custGeom>
            <a:avLst/>
            <a:gdLst>
              <a:gd name="T0" fmla="*/ 22062459 w 21600"/>
              <a:gd name="T1" fmla="*/ 0 h 21600"/>
              <a:gd name="T2" fmla="*/ 5516123 w 21600"/>
              <a:gd name="T3" fmla="*/ 22064538 h 21600"/>
              <a:gd name="T4" fmla="*/ 22062459 w 21600"/>
              <a:gd name="T5" fmla="*/ 11032247 h 21600"/>
              <a:gd name="T6" fmla="*/ 49645154 w 21600"/>
              <a:gd name="T7" fmla="*/ 22064538 h 21600"/>
              <a:gd name="T8" fmla="*/ 38612908 w 21600"/>
              <a:gd name="T9" fmla="*/ 33096785 h 21600"/>
              <a:gd name="T10" fmla="*/ 27580661 w 21600"/>
              <a:gd name="T11" fmla="*/ 22064538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AutoShape 10"/>
          <p:cNvSpPr>
            <a:spLocks noChangeArrowheads="1"/>
          </p:cNvSpPr>
          <p:nvPr/>
        </p:nvSpPr>
        <p:spPr bwMode="auto">
          <a:xfrm>
            <a:off x="6019800" y="2895600"/>
            <a:ext cx="976313" cy="976313"/>
          </a:xfrm>
          <a:custGeom>
            <a:avLst/>
            <a:gdLst>
              <a:gd name="T0" fmla="*/ 22062459 w 21600"/>
              <a:gd name="T1" fmla="*/ 0 h 21600"/>
              <a:gd name="T2" fmla="*/ 5516123 w 21600"/>
              <a:gd name="T3" fmla="*/ 22064538 h 21600"/>
              <a:gd name="T4" fmla="*/ 22062459 w 21600"/>
              <a:gd name="T5" fmla="*/ 11032247 h 21600"/>
              <a:gd name="T6" fmla="*/ 49645154 w 21600"/>
              <a:gd name="T7" fmla="*/ 22064538 h 21600"/>
              <a:gd name="T8" fmla="*/ 38612908 w 21600"/>
              <a:gd name="T9" fmla="*/ 33096785 h 21600"/>
              <a:gd name="T10" fmla="*/ 27580661 w 21600"/>
              <a:gd name="T11" fmla="*/ 22064538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29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Stage Two- Evidence</a:t>
            </a:r>
            <a:endParaRPr lang="en-US" sz="2500" dirty="0" smtClean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492" y="2323652"/>
            <a:ext cx="7109908" cy="3508977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Consider the assessment evidence needed to determine the extent to which students have achieved the desired results</a:t>
            </a:r>
          </a:p>
          <a:p>
            <a:pPr eaLnBrk="1" hangingPunct="1">
              <a:defRPr/>
            </a:pPr>
            <a:r>
              <a:rPr lang="en-US" dirty="0" smtClean="0"/>
              <a:t>Goal- obtain valid, reliable, credible, and useful evidence</a:t>
            </a:r>
          </a:p>
          <a:p>
            <a:pPr lvl="1" eaLnBrk="1" hangingPunct="1">
              <a:defRPr/>
            </a:pPr>
            <a:r>
              <a:rPr lang="en-US" dirty="0" smtClean="0"/>
              <a:t>Performance Tasks and Rubrics</a:t>
            </a:r>
          </a:p>
          <a:p>
            <a:pPr lvl="1" eaLnBrk="1" hangingPunct="1">
              <a:defRPr/>
            </a:pPr>
            <a:r>
              <a:rPr lang="en-US" dirty="0" smtClean="0"/>
              <a:t>Other Evidence</a:t>
            </a:r>
          </a:p>
          <a:p>
            <a:pPr lvl="1" eaLnBrk="1" hangingPunct="1">
              <a:defRPr/>
            </a:pPr>
            <a:r>
              <a:rPr lang="en-US" dirty="0" smtClean="0"/>
              <a:t>Self-Assessment</a:t>
            </a:r>
          </a:p>
        </p:txBody>
      </p:sp>
    </p:spTree>
    <p:extLst>
      <p:ext uri="{BB962C8B-B14F-4D97-AF65-F5344CB8AC3E}">
        <p14:creationId xmlns:p14="http://schemas.microsoft.com/office/powerpoint/2010/main" val="295962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074"/>
          <p:cNvSpPr>
            <a:spLocks noGrp="1" noChangeArrowheads="1"/>
          </p:cNvSpPr>
          <p:nvPr>
            <p:ph type="title"/>
          </p:nvPr>
        </p:nvSpPr>
        <p:spPr>
          <a:xfrm>
            <a:off x="457200" y="287338"/>
            <a:ext cx="5895975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dirty="0" smtClean="0"/>
              <a:t>The big idea for Stage 2</a:t>
            </a:r>
          </a:p>
        </p:txBody>
      </p:sp>
      <p:sp>
        <p:nvSpPr>
          <p:cNvPr id="30724" name="Rectangle 3075"/>
          <p:cNvSpPr>
            <a:spLocks noGrp="1" noChangeArrowheads="1"/>
          </p:cNvSpPr>
          <p:nvPr>
            <p:ph type="body" idx="1"/>
          </p:nvPr>
        </p:nvSpPr>
        <p:spPr>
          <a:xfrm>
            <a:off x="644525" y="1600200"/>
            <a:ext cx="8423275" cy="462280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z="2800" dirty="0" smtClean="0"/>
              <a:t>The evidence should be credible &amp; helpful.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800" i="1" dirty="0" smtClean="0">
                <a:solidFill>
                  <a:schemeClr val="tx2"/>
                </a:solidFill>
              </a:rPr>
              <a:t>Implications: the assessments should –</a:t>
            </a:r>
          </a:p>
          <a:p>
            <a:pPr lvl="1" eaLnBrk="1" hangingPunct="1"/>
            <a:r>
              <a:rPr lang="en-US" altLang="en-US" sz="2400" dirty="0" smtClean="0"/>
              <a:t>Be grounded in real-world applications, </a:t>
            </a:r>
            <a:r>
              <a:rPr lang="en-US" altLang="en-US" sz="2400" i="1" dirty="0" smtClean="0"/>
              <a:t>supplemented as needed</a:t>
            </a:r>
            <a:r>
              <a:rPr lang="en-US" altLang="en-US" sz="2400" dirty="0" smtClean="0"/>
              <a:t> by more traditional school evidence</a:t>
            </a:r>
          </a:p>
          <a:p>
            <a:pPr lvl="1" eaLnBrk="1" hangingPunct="1"/>
            <a:r>
              <a:rPr lang="en-US" altLang="en-US" sz="2400" dirty="0" smtClean="0"/>
              <a:t>Provide useful feedback to the learner, be transparent, and minimize secrecy</a:t>
            </a:r>
          </a:p>
          <a:p>
            <a:pPr lvl="1" eaLnBrk="1" hangingPunct="1"/>
            <a:r>
              <a:rPr lang="en-US" altLang="en-US" sz="2400" dirty="0" smtClean="0"/>
              <a:t>Be valid, reliable - aligned with the desired results </a:t>
            </a:r>
          </a:p>
          <a:p>
            <a:pPr marL="365760" lvl="1" indent="0" eaLnBrk="1" hangingPunct="1">
              <a:buNone/>
            </a:pPr>
            <a:r>
              <a:rPr lang="en-US" altLang="en-US" sz="2400" dirty="0"/>
              <a:t> </a:t>
            </a:r>
            <a:r>
              <a:rPr lang="en-US" altLang="en-US" sz="2400" dirty="0" smtClean="0"/>
              <a:t>	of Stage 1 (and fair)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62800" y="6076704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 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929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15975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200" dirty="0" smtClean="0"/>
              <a:t>Just because the student “knows it” …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09800"/>
            <a:ext cx="8077200" cy="45307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en-US" dirty="0" smtClean="0"/>
              <a:t>Evidence of understanding is a </a:t>
            </a:r>
            <a:r>
              <a:rPr lang="en-US" altLang="en-US" i="1" dirty="0" smtClean="0"/>
              <a:t>greater challenge</a:t>
            </a:r>
            <a:r>
              <a:rPr lang="en-US" altLang="en-US" dirty="0" smtClean="0"/>
              <a:t> than evidence that the student knows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dirty="0" smtClean="0"/>
              <a:t>a correct or valid answer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lvl="1" eaLnBrk="1" hangingPunct="1"/>
            <a:r>
              <a:rPr lang="en-US" altLang="en-US" dirty="0" smtClean="0"/>
              <a:t>Understanding is inferred, not seen</a:t>
            </a:r>
          </a:p>
          <a:p>
            <a:pPr lvl="1" eaLnBrk="1" hangingPunct="1"/>
            <a:r>
              <a:rPr lang="en-US" altLang="en-US" dirty="0" smtClean="0"/>
              <a:t>It can only be inferred if we see evidence that the student knows </a:t>
            </a:r>
            <a:r>
              <a:rPr lang="en-US" altLang="en-US" i="1" dirty="0" smtClean="0"/>
              <a:t>why</a:t>
            </a:r>
            <a:r>
              <a:rPr lang="en-US" altLang="en-US" dirty="0" smtClean="0"/>
              <a:t> (it works), </a:t>
            </a:r>
            <a:r>
              <a:rPr lang="en-US" altLang="en-US" i="1" dirty="0" smtClean="0"/>
              <a:t>so what?</a:t>
            </a:r>
            <a:r>
              <a:rPr lang="en-US" altLang="en-US" dirty="0" smtClean="0"/>
              <a:t> (why it matters), </a:t>
            </a:r>
            <a:r>
              <a:rPr lang="en-US" altLang="en-US" i="1" dirty="0" smtClean="0"/>
              <a:t>how</a:t>
            </a:r>
            <a:r>
              <a:rPr lang="en-US" altLang="en-US" dirty="0" smtClean="0"/>
              <a:t> (to apply it) – not just knowing </a:t>
            </a:r>
            <a:r>
              <a:rPr lang="en-US" altLang="en-US" i="1" dirty="0" smtClean="0"/>
              <a:t>that</a:t>
            </a:r>
            <a:r>
              <a:rPr lang="en-US" altLang="en-US" dirty="0" smtClean="0"/>
              <a:t> specific inference</a:t>
            </a:r>
          </a:p>
        </p:txBody>
      </p:sp>
    </p:spTree>
    <p:extLst>
      <p:ext uri="{BB962C8B-B14F-4D97-AF65-F5344CB8AC3E}">
        <p14:creationId xmlns:p14="http://schemas.microsoft.com/office/powerpoint/2010/main" val="2235656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600200"/>
            <a:ext cx="8153400" cy="381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dirty="0" smtClean="0"/>
              <a:t>Key understandings about assessment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57400"/>
            <a:ext cx="8534400" cy="4495800"/>
          </a:xfrm>
        </p:spPr>
        <p:txBody>
          <a:bodyPr/>
          <a:lstStyle/>
          <a:p>
            <a:pPr lvl="1" eaLnBrk="1" hangingPunct="1"/>
            <a:r>
              <a:rPr lang="en-US" altLang="en-US" dirty="0" smtClean="0"/>
              <a:t>The only way to assess for understanding is via contextualized performance - “applying” in the broadest sense our knowledge and skill, wisely and effectively</a:t>
            </a:r>
          </a:p>
          <a:p>
            <a:pPr lvl="2" eaLnBrk="1" hangingPunct="1"/>
            <a:r>
              <a:rPr lang="en-US" altLang="en-US" b="1" dirty="0" smtClean="0"/>
              <a:t>Performance is more than the sum of the drills: using only conventional quizzes and tests is insufficient and as misleading as relying only on sideline drills to judge athletic performance ability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73629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1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6400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Thinking like an …</a:t>
            </a:r>
          </a:p>
        </p:txBody>
      </p:sp>
      <p:sp>
        <p:nvSpPr>
          <p:cNvPr id="111622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81000" y="1219200"/>
            <a:ext cx="4267200" cy="56388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/>
              <a:t>Assessor                    vs.</a:t>
            </a:r>
          </a:p>
          <a:p>
            <a:pPr eaLnBrk="1" hangingPunct="1">
              <a:defRPr/>
            </a:pPr>
            <a:r>
              <a:rPr lang="en-US" sz="2200" dirty="0" smtClean="0">
                <a:effectLst/>
              </a:rPr>
              <a:t>What would be sufficient &amp; revealing evidence of understanding?</a:t>
            </a:r>
          </a:p>
          <a:p>
            <a:pPr eaLnBrk="1" hangingPunct="1">
              <a:defRPr/>
            </a:pPr>
            <a:r>
              <a:rPr lang="en-US" sz="2200" dirty="0" smtClean="0">
                <a:effectLst/>
              </a:rPr>
              <a:t>What performance tasks must anchor the unit and focus the instructional work?</a:t>
            </a:r>
          </a:p>
          <a:p>
            <a:pPr eaLnBrk="1" hangingPunct="1">
              <a:defRPr/>
            </a:pPr>
            <a:r>
              <a:rPr lang="en-US" sz="2200" dirty="0" smtClean="0">
                <a:effectLst/>
              </a:rPr>
              <a:t>How will I be able to distinguish between those who really understand and those who don’t (though they may seem to)?</a:t>
            </a:r>
          </a:p>
          <a:p>
            <a:pPr eaLnBrk="1" hangingPunct="1">
              <a:defRPr/>
            </a:pPr>
            <a:r>
              <a:rPr lang="en-US" sz="2200" dirty="0" smtClean="0">
                <a:effectLst/>
              </a:rPr>
              <a:t>Against what criteria will I distinguish work?</a:t>
            </a:r>
          </a:p>
          <a:p>
            <a:pPr eaLnBrk="1" hangingPunct="1">
              <a:defRPr/>
            </a:pPr>
            <a:r>
              <a:rPr lang="en-US" sz="2200" dirty="0" smtClean="0">
                <a:effectLst/>
              </a:rPr>
              <a:t>What misunderstandings are likely? How will I check for those?</a:t>
            </a:r>
          </a:p>
          <a:p>
            <a:pPr eaLnBrk="1" hangingPunct="1">
              <a:buFontTx/>
              <a:buChar char="-"/>
              <a:defRPr/>
            </a:pPr>
            <a:endParaRPr lang="en-US" dirty="0" smtClean="0"/>
          </a:p>
        </p:txBody>
      </p:sp>
      <p:sp>
        <p:nvSpPr>
          <p:cNvPr id="111623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267200" y="1219200"/>
            <a:ext cx="4648200" cy="54102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/>
              <a:t>   Activity Designer</a:t>
            </a:r>
          </a:p>
          <a:p>
            <a:pPr lvl="1" eaLnBrk="1" hangingPunct="1">
              <a:defRPr/>
            </a:pPr>
            <a:r>
              <a:rPr lang="en-US" sz="2200" dirty="0" smtClean="0">
                <a:effectLst/>
              </a:rPr>
              <a:t>What would be interesting &amp; engaging activities on this </a:t>
            </a:r>
          </a:p>
          <a:p>
            <a:pPr marL="457200" lvl="1" indent="0" eaLnBrk="1" hangingPunct="1">
              <a:buFont typeface="Wingdings" pitchFamily="2" charset="2"/>
              <a:buNone/>
              <a:defRPr/>
            </a:pPr>
            <a:r>
              <a:rPr lang="en-US" sz="2200" dirty="0" smtClean="0">
                <a:effectLst/>
              </a:rPr>
              <a:t>    topic?</a:t>
            </a:r>
          </a:p>
          <a:p>
            <a:pPr lvl="1" eaLnBrk="1" hangingPunct="1">
              <a:defRPr/>
            </a:pPr>
            <a:r>
              <a:rPr lang="en-US" sz="2200" dirty="0" smtClean="0">
                <a:effectLst/>
              </a:rPr>
              <a:t>What resources and materials are available on this topic?</a:t>
            </a:r>
          </a:p>
          <a:p>
            <a:pPr marL="457200" lvl="1" indent="0" eaLnBrk="1" hangingPunct="1">
              <a:buFont typeface="Wingdings" pitchFamily="2" charset="2"/>
              <a:buNone/>
              <a:defRPr/>
            </a:pPr>
            <a:endParaRPr lang="en-US" sz="1400" dirty="0" smtClean="0">
              <a:effectLst/>
            </a:endParaRPr>
          </a:p>
          <a:p>
            <a:pPr lvl="1" eaLnBrk="1" hangingPunct="1">
              <a:defRPr/>
            </a:pPr>
            <a:r>
              <a:rPr lang="en-US" sz="2200" dirty="0" smtClean="0">
                <a:effectLst/>
              </a:rPr>
              <a:t>What will students be doing in and out of class? What assignments will be given?</a:t>
            </a:r>
          </a:p>
          <a:p>
            <a:pPr marL="457200" lvl="1" indent="0" eaLnBrk="1" hangingPunct="1">
              <a:buFont typeface="Wingdings" pitchFamily="2" charset="2"/>
              <a:buNone/>
              <a:defRPr/>
            </a:pPr>
            <a:endParaRPr lang="en-US" sz="1400" dirty="0" smtClean="0">
              <a:effectLst/>
            </a:endParaRPr>
          </a:p>
          <a:p>
            <a:pPr lvl="1" eaLnBrk="1" hangingPunct="1">
              <a:defRPr/>
            </a:pPr>
            <a:r>
              <a:rPr lang="en-US" sz="2200" dirty="0" smtClean="0">
                <a:effectLst/>
              </a:rPr>
              <a:t>How will I give students a grade (and justify it to their parents) ?	</a:t>
            </a:r>
          </a:p>
          <a:p>
            <a:pPr lvl="1" eaLnBrk="1" hangingPunct="1">
              <a:defRPr/>
            </a:pPr>
            <a:r>
              <a:rPr lang="en-US" sz="2200" dirty="0" smtClean="0">
                <a:effectLst/>
              </a:rPr>
              <a:t>Did the activities work?  Why or why not?</a:t>
            </a:r>
          </a:p>
        </p:txBody>
      </p:sp>
      <p:sp>
        <p:nvSpPr>
          <p:cNvPr id="80901" name="Rectangle 4"/>
          <p:cNvSpPr>
            <a:spLocks noChangeArrowheads="1"/>
          </p:cNvSpPr>
          <p:nvPr/>
        </p:nvSpPr>
        <p:spPr bwMode="auto">
          <a:xfrm>
            <a:off x="533400" y="304800"/>
            <a:ext cx="82296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/>
              <a:t>		</a:t>
            </a:r>
          </a:p>
          <a:p>
            <a:r>
              <a:rPr lang="en-US"/>
              <a:t>	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62800" y="6076704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 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34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295400"/>
            <a:ext cx="6637468" cy="1362075"/>
          </a:xfrm>
        </p:spPr>
        <p:txBody>
          <a:bodyPr/>
          <a:lstStyle/>
          <a:p>
            <a:r>
              <a:rPr lang="en-US" i="1" dirty="0"/>
              <a:t>What is understanding?</a:t>
            </a:r>
            <a:br>
              <a:rPr lang="en-US" i="1" dirty="0"/>
            </a:b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z="6000" i="1" dirty="0" smtClean="0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1143000" y="2667000"/>
            <a:ext cx="7123355" cy="24341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0" kern="1200" cap="none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i="1" smtClean="0"/>
              <a:t>How do you know if someone understands?</a:t>
            </a:r>
            <a:br>
              <a:rPr lang="en-US" i="1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916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Oval 2"/>
          <p:cNvSpPr>
            <a:spLocks noChangeArrowheads="1"/>
          </p:cNvSpPr>
          <p:nvPr/>
        </p:nvSpPr>
        <p:spPr bwMode="auto">
          <a:xfrm>
            <a:off x="4114800" y="914400"/>
            <a:ext cx="4648200" cy="56388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23" name="Oval 3"/>
          <p:cNvSpPr>
            <a:spLocks noChangeArrowheads="1"/>
          </p:cNvSpPr>
          <p:nvPr/>
        </p:nvSpPr>
        <p:spPr bwMode="auto">
          <a:xfrm>
            <a:off x="4800600" y="2743200"/>
            <a:ext cx="3352800" cy="35814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24" name="Oval 4"/>
          <p:cNvSpPr>
            <a:spLocks noChangeArrowheads="1"/>
          </p:cNvSpPr>
          <p:nvPr/>
        </p:nvSpPr>
        <p:spPr bwMode="auto">
          <a:xfrm>
            <a:off x="5105400" y="3886200"/>
            <a:ext cx="2743200" cy="2362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-228600" y="533400"/>
            <a:ext cx="8763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>
                <a:solidFill>
                  <a:schemeClr val="accent1"/>
                </a:solidFill>
              </a:rPr>
              <a:t>Curricular Priorities and Assessment Methods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5562600" y="1524000"/>
            <a:ext cx="2514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worth being familiar with</a:t>
            </a:r>
          </a:p>
        </p:txBody>
      </p:sp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5638800" y="2971800"/>
            <a:ext cx="2286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important to know and do</a:t>
            </a:r>
          </a:p>
        </p:txBody>
      </p: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5638800" y="4191000"/>
            <a:ext cx="22098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Big Ideas and Enduring Understandings</a:t>
            </a:r>
          </a:p>
        </p:txBody>
      </p:sp>
      <p:sp>
        <p:nvSpPr>
          <p:cNvPr id="81929" name="Text Box 9"/>
          <p:cNvSpPr txBox="1">
            <a:spLocks noChangeArrowheads="1"/>
          </p:cNvSpPr>
          <p:nvPr/>
        </p:nvSpPr>
        <p:spPr bwMode="auto">
          <a:xfrm>
            <a:off x="457200" y="1295400"/>
            <a:ext cx="35814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 u="sng" dirty="0">
                <a:solidFill>
                  <a:schemeClr val="hlink"/>
                </a:solidFill>
              </a:rPr>
              <a:t>Assessment Methods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2400" dirty="0">
                <a:solidFill>
                  <a:schemeClr val="hlink"/>
                </a:solidFill>
              </a:rPr>
              <a:t>Traditional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2400" dirty="0">
                <a:solidFill>
                  <a:schemeClr val="hlink"/>
                </a:solidFill>
              </a:rPr>
              <a:t>quizzes and tests</a:t>
            </a:r>
          </a:p>
          <a:p>
            <a:pPr lvl="1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>
                <a:solidFill>
                  <a:schemeClr val="hlink"/>
                </a:solidFill>
              </a:rPr>
              <a:t>Paper and pencil</a:t>
            </a:r>
          </a:p>
          <a:p>
            <a:pPr lvl="1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>
                <a:solidFill>
                  <a:schemeClr val="hlink"/>
                </a:solidFill>
              </a:rPr>
              <a:t>Selected-response</a:t>
            </a:r>
          </a:p>
          <a:p>
            <a:pPr lvl="1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>
                <a:solidFill>
                  <a:schemeClr val="hlink"/>
                </a:solidFill>
              </a:rPr>
              <a:t>Constructed response</a:t>
            </a:r>
          </a:p>
        </p:txBody>
      </p:sp>
      <p:sp>
        <p:nvSpPr>
          <p:cNvPr id="81930" name="Text Box 10"/>
          <p:cNvSpPr txBox="1">
            <a:spLocks noChangeArrowheads="1"/>
          </p:cNvSpPr>
          <p:nvPr/>
        </p:nvSpPr>
        <p:spPr bwMode="auto">
          <a:xfrm>
            <a:off x="457200" y="4343400"/>
            <a:ext cx="3886200" cy="173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2400" dirty="0">
                <a:solidFill>
                  <a:schemeClr val="hlink"/>
                </a:solidFill>
              </a:rPr>
              <a:t>Performance task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2400" dirty="0">
                <a:solidFill>
                  <a:schemeClr val="hlink"/>
                </a:solidFill>
              </a:rPr>
              <a:t>and projects</a:t>
            </a:r>
          </a:p>
          <a:p>
            <a:pPr lvl="1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>
                <a:solidFill>
                  <a:schemeClr val="hlink"/>
                </a:solidFill>
              </a:rPr>
              <a:t>Complex</a:t>
            </a:r>
          </a:p>
          <a:p>
            <a:pPr lvl="1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>
                <a:solidFill>
                  <a:schemeClr val="hlink"/>
                </a:solidFill>
              </a:rPr>
              <a:t>Open-ended</a:t>
            </a:r>
          </a:p>
          <a:p>
            <a:pPr lvl="1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>
                <a:solidFill>
                  <a:schemeClr val="hlink"/>
                </a:solidFill>
              </a:rPr>
              <a:t>Authentic</a:t>
            </a:r>
          </a:p>
        </p:txBody>
      </p:sp>
      <p:sp>
        <p:nvSpPr>
          <p:cNvPr id="81931" name="Line 11"/>
          <p:cNvSpPr>
            <a:spLocks noChangeShapeType="1"/>
          </p:cNvSpPr>
          <p:nvPr/>
        </p:nvSpPr>
        <p:spPr bwMode="auto">
          <a:xfrm flipH="1">
            <a:off x="2743200" y="1981200"/>
            <a:ext cx="26670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32" name="Line 12"/>
          <p:cNvSpPr>
            <a:spLocks noChangeShapeType="1"/>
          </p:cNvSpPr>
          <p:nvPr/>
        </p:nvSpPr>
        <p:spPr bwMode="auto">
          <a:xfrm flipH="1" flipV="1">
            <a:off x="3048000" y="3200400"/>
            <a:ext cx="2514600" cy="3048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33" name="Line 13"/>
          <p:cNvSpPr>
            <a:spLocks noChangeShapeType="1"/>
          </p:cNvSpPr>
          <p:nvPr/>
        </p:nvSpPr>
        <p:spPr bwMode="auto">
          <a:xfrm flipH="1">
            <a:off x="2743200" y="3657600"/>
            <a:ext cx="2819400" cy="8382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34" name="Line 14"/>
          <p:cNvSpPr>
            <a:spLocks noChangeShapeType="1"/>
          </p:cNvSpPr>
          <p:nvPr/>
        </p:nvSpPr>
        <p:spPr bwMode="auto">
          <a:xfrm flipH="1" flipV="1">
            <a:off x="2743200" y="4876800"/>
            <a:ext cx="2895600" cy="6858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353300" y="6139934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0306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1790700" y="951352"/>
            <a:ext cx="5486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dirty="0">
                <a:solidFill>
                  <a:schemeClr val="accent1"/>
                </a:solidFill>
              </a:rPr>
              <a:t>A Balanced Assessment Model</a:t>
            </a:r>
          </a:p>
        </p:txBody>
      </p:sp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457200" y="2590800"/>
            <a:ext cx="8001000" cy="2743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48" name="Line 4"/>
          <p:cNvSpPr>
            <a:spLocks noChangeShapeType="1"/>
          </p:cNvSpPr>
          <p:nvPr/>
        </p:nvSpPr>
        <p:spPr bwMode="auto">
          <a:xfrm>
            <a:off x="762000" y="4875213"/>
            <a:ext cx="7543800" cy="1587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 rot="19190013" flipH="1">
            <a:off x="414338" y="3616325"/>
            <a:ext cx="22510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Normal checks for understanding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 rot="-2494449">
            <a:off x="2035175" y="3565525"/>
            <a:ext cx="2133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Observation and dialogue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 rot="-2494449">
            <a:off x="3389313" y="3692525"/>
            <a:ext cx="2133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Test/quiz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82952" name="Text Box 8"/>
          <p:cNvSpPr txBox="1">
            <a:spLocks noChangeArrowheads="1"/>
          </p:cNvSpPr>
          <p:nvPr/>
        </p:nvSpPr>
        <p:spPr bwMode="auto">
          <a:xfrm rot="-2494449">
            <a:off x="4754563" y="3581400"/>
            <a:ext cx="2133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Academic prompt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82953" name="Text Box 9"/>
          <p:cNvSpPr txBox="1">
            <a:spLocks noChangeArrowheads="1"/>
          </p:cNvSpPr>
          <p:nvPr/>
        </p:nvSpPr>
        <p:spPr bwMode="auto">
          <a:xfrm rot="-2494449">
            <a:off x="6513513" y="3581400"/>
            <a:ext cx="2133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Performance task/project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82954" name="Text Box 10"/>
          <p:cNvSpPr txBox="1">
            <a:spLocks noChangeArrowheads="1"/>
          </p:cNvSpPr>
          <p:nvPr/>
        </p:nvSpPr>
        <p:spPr bwMode="auto">
          <a:xfrm>
            <a:off x="990600" y="1905000"/>
            <a:ext cx="693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Continuum of Assessment Methods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62800" y="6076704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0848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838200"/>
            <a:ext cx="8382000" cy="838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3 Stages of “Backward” Design</a:t>
            </a:r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685800" y="1752600"/>
            <a:ext cx="2362200" cy="1905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marL="342900" indent="-342900" algn="ctr">
              <a:buFontTx/>
              <a:buAutoNum type="arabicPeriod"/>
            </a:pPr>
            <a:r>
              <a:rPr lang="en-US" sz="3200" dirty="0">
                <a:solidFill>
                  <a:schemeClr val="bg1">
                    <a:lumMod val="85000"/>
                  </a:schemeClr>
                </a:solidFill>
                <a:latin typeface="Calisto MT" pitchFamily="18" charset="0"/>
              </a:rPr>
              <a:t>Identify </a:t>
            </a:r>
          </a:p>
          <a:p>
            <a:pPr marL="342900" indent="-342900" algn="ctr"/>
            <a:r>
              <a:rPr lang="en-US" sz="3200" dirty="0">
                <a:solidFill>
                  <a:schemeClr val="bg1">
                    <a:lumMod val="85000"/>
                  </a:schemeClr>
                </a:solidFill>
                <a:latin typeface="Calisto MT" pitchFamily="18" charset="0"/>
              </a:rPr>
              <a:t>desired </a:t>
            </a:r>
          </a:p>
          <a:p>
            <a:pPr marL="342900" indent="-342900" algn="ctr"/>
            <a:r>
              <a:rPr lang="en-US" sz="3200" dirty="0">
                <a:solidFill>
                  <a:schemeClr val="bg1">
                    <a:lumMod val="85000"/>
                  </a:schemeClr>
                </a:solidFill>
                <a:latin typeface="Calisto MT" pitchFamily="18" charset="0"/>
              </a:rPr>
              <a:t>results.</a:t>
            </a:r>
          </a:p>
        </p:txBody>
      </p:sp>
      <p:sp>
        <p:nvSpPr>
          <p:cNvPr id="25604" name="Rectangle 5"/>
          <p:cNvSpPr>
            <a:spLocks noChangeArrowheads="1"/>
          </p:cNvSpPr>
          <p:nvPr/>
        </p:nvSpPr>
        <p:spPr bwMode="auto">
          <a:xfrm>
            <a:off x="3352800" y="2667000"/>
            <a:ext cx="2362200" cy="19050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2800" dirty="0">
                <a:solidFill>
                  <a:schemeClr val="bg1">
                    <a:lumMod val="85000"/>
                  </a:schemeClr>
                </a:solidFill>
                <a:latin typeface="Calisto MT" pitchFamily="18" charset="0"/>
              </a:rPr>
              <a:t>2. Determine </a:t>
            </a:r>
          </a:p>
          <a:p>
            <a:pPr algn="ctr"/>
            <a:r>
              <a:rPr lang="en-US" sz="2800" dirty="0">
                <a:solidFill>
                  <a:schemeClr val="bg1">
                    <a:lumMod val="85000"/>
                  </a:schemeClr>
                </a:solidFill>
                <a:latin typeface="Calisto MT" pitchFamily="18" charset="0"/>
              </a:rPr>
              <a:t>acceptable</a:t>
            </a:r>
          </a:p>
          <a:p>
            <a:pPr algn="ctr"/>
            <a:r>
              <a:rPr lang="en-US" sz="2800" dirty="0">
                <a:solidFill>
                  <a:schemeClr val="bg1">
                    <a:lumMod val="85000"/>
                  </a:schemeClr>
                </a:solidFill>
                <a:latin typeface="Calisto MT" pitchFamily="18" charset="0"/>
              </a:rPr>
              <a:t>evidence.</a:t>
            </a:r>
          </a:p>
        </p:txBody>
      </p:sp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6019800" y="3962400"/>
            <a:ext cx="2514600" cy="1981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800">
                <a:latin typeface="Calisto MT" pitchFamily="18" charset="0"/>
              </a:rPr>
              <a:t>3. Plan learning </a:t>
            </a:r>
          </a:p>
          <a:p>
            <a:pPr algn="ctr"/>
            <a:r>
              <a:rPr lang="en-US" sz="2800">
                <a:latin typeface="Calisto MT" pitchFamily="18" charset="0"/>
              </a:rPr>
              <a:t>experiences </a:t>
            </a:r>
          </a:p>
          <a:p>
            <a:pPr algn="ctr"/>
            <a:r>
              <a:rPr lang="en-US" sz="2800">
                <a:latin typeface="Calisto MT" pitchFamily="18" charset="0"/>
              </a:rPr>
              <a:t>&amp; instruction.</a:t>
            </a:r>
          </a:p>
        </p:txBody>
      </p:sp>
      <p:sp>
        <p:nvSpPr>
          <p:cNvPr id="25606" name="AutoShape 8"/>
          <p:cNvSpPr>
            <a:spLocks noChangeArrowheads="1"/>
          </p:cNvSpPr>
          <p:nvPr/>
        </p:nvSpPr>
        <p:spPr bwMode="auto">
          <a:xfrm>
            <a:off x="3200400" y="1752600"/>
            <a:ext cx="976313" cy="976313"/>
          </a:xfrm>
          <a:custGeom>
            <a:avLst/>
            <a:gdLst>
              <a:gd name="T0" fmla="*/ 22062459 w 21600"/>
              <a:gd name="T1" fmla="*/ 0 h 21600"/>
              <a:gd name="T2" fmla="*/ 5516123 w 21600"/>
              <a:gd name="T3" fmla="*/ 22064538 h 21600"/>
              <a:gd name="T4" fmla="*/ 22062459 w 21600"/>
              <a:gd name="T5" fmla="*/ 11032247 h 21600"/>
              <a:gd name="T6" fmla="*/ 49645154 w 21600"/>
              <a:gd name="T7" fmla="*/ 22064538 h 21600"/>
              <a:gd name="T8" fmla="*/ 38612908 w 21600"/>
              <a:gd name="T9" fmla="*/ 33096785 h 21600"/>
              <a:gd name="T10" fmla="*/ 27580661 w 21600"/>
              <a:gd name="T11" fmla="*/ 22064538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AutoShape 10"/>
          <p:cNvSpPr>
            <a:spLocks noChangeArrowheads="1"/>
          </p:cNvSpPr>
          <p:nvPr/>
        </p:nvSpPr>
        <p:spPr bwMode="auto">
          <a:xfrm>
            <a:off x="6019800" y="2895600"/>
            <a:ext cx="976313" cy="976313"/>
          </a:xfrm>
          <a:custGeom>
            <a:avLst/>
            <a:gdLst>
              <a:gd name="T0" fmla="*/ 22062459 w 21600"/>
              <a:gd name="T1" fmla="*/ 0 h 21600"/>
              <a:gd name="T2" fmla="*/ 5516123 w 21600"/>
              <a:gd name="T3" fmla="*/ 22064538 h 21600"/>
              <a:gd name="T4" fmla="*/ 22062459 w 21600"/>
              <a:gd name="T5" fmla="*/ 11032247 h 21600"/>
              <a:gd name="T6" fmla="*/ 49645154 w 21600"/>
              <a:gd name="T7" fmla="*/ 22064538 h 21600"/>
              <a:gd name="T8" fmla="*/ 38612908 w 21600"/>
              <a:gd name="T9" fmla="*/ 33096785 h 21600"/>
              <a:gd name="T10" fmla="*/ 27580661 w 21600"/>
              <a:gd name="T11" fmla="*/ 22064538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0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/>
          <p:cNvSpPr>
            <a:spLocks noChangeArrowheads="1"/>
          </p:cNvSpPr>
          <p:nvPr/>
        </p:nvSpPr>
        <p:spPr bwMode="auto">
          <a:xfrm>
            <a:off x="-609600" y="533400"/>
            <a:ext cx="63246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altLang="en-US" sz="4200" dirty="0">
                <a:solidFill>
                  <a:schemeClr val="accent1"/>
                </a:solidFill>
                <a:latin typeface="Times New Roman" pitchFamily="18" charset="0"/>
              </a:rPr>
              <a:t>Stage 3 big idea:</a:t>
            </a:r>
          </a:p>
        </p:txBody>
      </p:sp>
      <p:grpSp>
        <p:nvGrpSpPr>
          <p:cNvPr id="1445898" name="Group 1034"/>
          <p:cNvGrpSpPr>
            <a:grpSpLocks/>
          </p:cNvGrpSpPr>
          <p:nvPr/>
        </p:nvGrpSpPr>
        <p:grpSpPr bwMode="auto">
          <a:xfrm>
            <a:off x="1371600" y="1524000"/>
            <a:ext cx="4343400" cy="4572000"/>
            <a:chOff x="864" y="960"/>
            <a:chExt cx="2736" cy="2880"/>
          </a:xfrm>
        </p:grpSpPr>
        <p:sp>
          <p:nvSpPr>
            <p:cNvPr id="38923" name="Oval 1028"/>
            <p:cNvSpPr>
              <a:spLocks noChangeArrowheads="1"/>
            </p:cNvSpPr>
            <p:nvPr/>
          </p:nvSpPr>
          <p:spPr bwMode="auto">
            <a:xfrm>
              <a:off x="864" y="960"/>
              <a:ext cx="2736" cy="2826"/>
            </a:xfrm>
            <a:prstGeom prst="ellipse">
              <a:avLst/>
            </a:prstGeom>
            <a:noFill/>
            <a:ln w="101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24" name="Rectangle 1029"/>
            <p:cNvSpPr>
              <a:spLocks noChangeArrowheads="1"/>
            </p:cNvSpPr>
            <p:nvPr/>
          </p:nvSpPr>
          <p:spPr bwMode="auto">
            <a:xfrm>
              <a:off x="1440" y="1194"/>
              <a:ext cx="816" cy="2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742950" lvl="1" indent="-285750">
                <a:lnSpc>
                  <a:spcPct val="80000"/>
                </a:lnSpc>
                <a:spcBef>
                  <a:spcPct val="20000"/>
                </a:spcBef>
                <a:buClr>
                  <a:schemeClr val="hlink"/>
                </a:buClr>
                <a:buSzPct val="110000"/>
                <a:buFont typeface="Monotype Sorts" pitchFamily="2" charset="2"/>
                <a:buNone/>
              </a:pPr>
              <a:r>
                <a:rPr lang="en-US" altLang="en-US" sz="2600" dirty="0">
                  <a:solidFill>
                    <a:schemeClr val="accent1">
                      <a:lumMod val="50000"/>
                    </a:schemeClr>
                  </a:solidFill>
                </a:rPr>
                <a:t>E</a:t>
              </a:r>
            </a:p>
            <a:p>
              <a:pPr marL="742950" lvl="1" indent="-285750">
                <a:lnSpc>
                  <a:spcPct val="80000"/>
                </a:lnSpc>
                <a:spcBef>
                  <a:spcPct val="20000"/>
                </a:spcBef>
                <a:buClr>
                  <a:schemeClr val="hlink"/>
                </a:buClr>
                <a:buSzPct val="110000"/>
                <a:buFont typeface="Monotype Sorts" pitchFamily="2" charset="2"/>
                <a:buNone/>
              </a:pPr>
              <a:r>
                <a:rPr lang="en-US" altLang="en-US" sz="2600" dirty="0">
                  <a:solidFill>
                    <a:schemeClr val="accent1">
                      <a:lumMod val="50000"/>
                    </a:schemeClr>
                  </a:solidFill>
                </a:rPr>
                <a:t>F</a:t>
              </a:r>
            </a:p>
            <a:p>
              <a:pPr marL="742950" lvl="1" indent="-285750">
                <a:lnSpc>
                  <a:spcPct val="80000"/>
                </a:lnSpc>
                <a:spcBef>
                  <a:spcPct val="20000"/>
                </a:spcBef>
                <a:buClr>
                  <a:schemeClr val="hlink"/>
                </a:buClr>
                <a:buSzPct val="110000"/>
                <a:buFont typeface="Monotype Sorts" pitchFamily="2" charset="2"/>
                <a:buNone/>
              </a:pPr>
              <a:r>
                <a:rPr lang="en-US" altLang="en-US" sz="2600" dirty="0">
                  <a:solidFill>
                    <a:schemeClr val="accent1">
                      <a:lumMod val="50000"/>
                    </a:schemeClr>
                  </a:solidFill>
                </a:rPr>
                <a:t>F</a:t>
              </a:r>
            </a:p>
            <a:p>
              <a:pPr marL="742950" lvl="1" indent="-285750">
                <a:lnSpc>
                  <a:spcPct val="80000"/>
                </a:lnSpc>
                <a:spcBef>
                  <a:spcPct val="20000"/>
                </a:spcBef>
                <a:buClr>
                  <a:schemeClr val="hlink"/>
                </a:buClr>
                <a:buSzPct val="110000"/>
                <a:buFont typeface="Monotype Sorts" pitchFamily="2" charset="2"/>
                <a:buNone/>
              </a:pPr>
              <a:r>
                <a:rPr lang="en-US" altLang="en-US" sz="2600" dirty="0">
                  <a:solidFill>
                    <a:schemeClr val="accent1">
                      <a:lumMod val="50000"/>
                    </a:schemeClr>
                  </a:solidFill>
                </a:rPr>
                <a:t>E</a:t>
              </a:r>
            </a:p>
            <a:p>
              <a:pPr marL="742950" lvl="1" indent="-285750">
                <a:lnSpc>
                  <a:spcPct val="80000"/>
                </a:lnSpc>
                <a:spcBef>
                  <a:spcPct val="20000"/>
                </a:spcBef>
                <a:buClr>
                  <a:schemeClr val="hlink"/>
                </a:buClr>
                <a:buSzPct val="110000"/>
                <a:buFont typeface="Monotype Sorts" pitchFamily="2" charset="2"/>
                <a:buNone/>
              </a:pPr>
              <a:r>
                <a:rPr lang="en-US" altLang="en-US" sz="2600" dirty="0">
                  <a:solidFill>
                    <a:schemeClr val="accent1">
                      <a:lumMod val="50000"/>
                    </a:schemeClr>
                  </a:solidFill>
                </a:rPr>
                <a:t>C</a:t>
              </a:r>
            </a:p>
            <a:p>
              <a:pPr marL="742950" lvl="1" indent="-285750">
                <a:lnSpc>
                  <a:spcPct val="80000"/>
                </a:lnSpc>
                <a:spcBef>
                  <a:spcPct val="20000"/>
                </a:spcBef>
                <a:buClr>
                  <a:schemeClr val="hlink"/>
                </a:buClr>
                <a:buSzPct val="110000"/>
                <a:buFont typeface="Monotype Sorts" pitchFamily="2" charset="2"/>
                <a:buNone/>
              </a:pPr>
              <a:r>
                <a:rPr lang="en-US" altLang="en-US" sz="2600" dirty="0">
                  <a:solidFill>
                    <a:schemeClr val="accent1">
                      <a:lumMod val="50000"/>
                    </a:schemeClr>
                  </a:solidFill>
                </a:rPr>
                <a:t>T</a:t>
              </a:r>
            </a:p>
            <a:p>
              <a:pPr marL="742950" lvl="1" indent="-285750">
                <a:lnSpc>
                  <a:spcPct val="80000"/>
                </a:lnSpc>
                <a:spcBef>
                  <a:spcPct val="20000"/>
                </a:spcBef>
                <a:buClr>
                  <a:schemeClr val="hlink"/>
                </a:buClr>
                <a:buSzPct val="110000"/>
                <a:buFont typeface="Monotype Sorts" pitchFamily="2" charset="2"/>
                <a:buNone/>
              </a:pPr>
              <a:r>
                <a:rPr lang="en-US" altLang="en-US" sz="2600" dirty="0">
                  <a:solidFill>
                    <a:schemeClr val="accent1">
                      <a:lumMod val="50000"/>
                    </a:schemeClr>
                  </a:solidFill>
                </a:rPr>
                <a:t>I</a:t>
              </a:r>
            </a:p>
            <a:p>
              <a:pPr marL="742950" lvl="1" indent="-285750">
                <a:lnSpc>
                  <a:spcPct val="80000"/>
                </a:lnSpc>
                <a:spcBef>
                  <a:spcPct val="20000"/>
                </a:spcBef>
                <a:buClr>
                  <a:schemeClr val="hlink"/>
                </a:buClr>
                <a:buSzPct val="110000"/>
                <a:buFont typeface="Monotype Sorts" pitchFamily="2" charset="2"/>
                <a:buNone/>
              </a:pPr>
              <a:r>
                <a:rPr lang="en-US" altLang="en-US" sz="2600" dirty="0">
                  <a:solidFill>
                    <a:schemeClr val="accent1">
                      <a:lumMod val="50000"/>
                    </a:schemeClr>
                  </a:solidFill>
                </a:rPr>
                <a:t>V</a:t>
              </a:r>
            </a:p>
            <a:p>
              <a:pPr marL="742950" lvl="1" indent="-285750">
                <a:lnSpc>
                  <a:spcPct val="80000"/>
                </a:lnSpc>
                <a:spcBef>
                  <a:spcPct val="20000"/>
                </a:spcBef>
                <a:buClr>
                  <a:schemeClr val="hlink"/>
                </a:buClr>
                <a:buSzPct val="110000"/>
                <a:buFont typeface="Monotype Sorts" pitchFamily="2" charset="2"/>
                <a:buNone/>
              </a:pPr>
              <a:r>
                <a:rPr lang="en-US" altLang="en-US" sz="2600" dirty="0">
                  <a:solidFill>
                    <a:schemeClr val="accent1">
                      <a:lumMod val="50000"/>
                    </a:schemeClr>
                  </a:solidFill>
                </a:rPr>
                <a:t>E</a:t>
              </a:r>
            </a:p>
          </p:txBody>
        </p:sp>
      </p:grpSp>
      <p:grpSp>
        <p:nvGrpSpPr>
          <p:cNvPr id="1445900" name="Group 1036"/>
          <p:cNvGrpSpPr>
            <a:grpSpLocks/>
          </p:cNvGrpSpPr>
          <p:nvPr/>
        </p:nvGrpSpPr>
        <p:grpSpPr bwMode="auto">
          <a:xfrm>
            <a:off x="3581400" y="1905000"/>
            <a:ext cx="2057400" cy="3733800"/>
            <a:chOff x="2256" y="1248"/>
            <a:chExt cx="1296" cy="2304"/>
          </a:xfrm>
        </p:grpSpPr>
        <p:sp>
          <p:nvSpPr>
            <p:cNvPr id="38921" name="Oval 1032"/>
            <p:cNvSpPr>
              <a:spLocks noChangeArrowheads="1"/>
            </p:cNvSpPr>
            <p:nvPr/>
          </p:nvSpPr>
          <p:spPr bwMode="auto">
            <a:xfrm>
              <a:off x="2256" y="1248"/>
              <a:ext cx="1296" cy="230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22" name="Text Box 1030"/>
            <p:cNvSpPr txBox="1">
              <a:spLocks noChangeArrowheads="1"/>
            </p:cNvSpPr>
            <p:nvPr/>
          </p:nvSpPr>
          <p:spPr bwMode="auto">
            <a:xfrm>
              <a:off x="2448" y="2073"/>
              <a:ext cx="927" cy="4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en-US" sz="4400" b="1" i="1">
                  <a:latin typeface="Times" charset="0"/>
                </a:rPr>
                <a:t>and</a:t>
              </a:r>
              <a:endParaRPr lang="en-US" altLang="en-US" sz="2600">
                <a:solidFill>
                  <a:schemeClr val="hlink"/>
                </a:solidFill>
                <a:latin typeface="Times" charset="0"/>
              </a:endParaRPr>
            </a:p>
          </p:txBody>
        </p:sp>
      </p:grpSp>
      <p:grpSp>
        <p:nvGrpSpPr>
          <p:cNvPr id="1445899" name="Group 1035"/>
          <p:cNvGrpSpPr>
            <a:grpSpLocks/>
          </p:cNvGrpSpPr>
          <p:nvPr/>
        </p:nvGrpSpPr>
        <p:grpSpPr bwMode="auto">
          <a:xfrm>
            <a:off x="3505200" y="1524000"/>
            <a:ext cx="4343400" cy="4800600"/>
            <a:chOff x="2208" y="960"/>
            <a:chExt cx="2736" cy="3024"/>
          </a:xfrm>
        </p:grpSpPr>
        <p:sp>
          <p:nvSpPr>
            <p:cNvPr id="38919" name="Oval 1027"/>
            <p:cNvSpPr>
              <a:spLocks noChangeArrowheads="1"/>
            </p:cNvSpPr>
            <p:nvPr/>
          </p:nvSpPr>
          <p:spPr bwMode="auto">
            <a:xfrm>
              <a:off x="2208" y="960"/>
              <a:ext cx="2736" cy="2874"/>
            </a:xfrm>
            <a:prstGeom prst="ellipse">
              <a:avLst/>
            </a:prstGeom>
            <a:noFill/>
            <a:ln w="101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 altLang="en-US" sz="2500" b="1" i="1">
                <a:solidFill>
                  <a:schemeClr val="hlink"/>
                </a:solidFill>
                <a:latin typeface="TektoMMObl_503 BD 850 EX" charset="0"/>
              </a:endParaRPr>
            </a:p>
          </p:txBody>
        </p:sp>
        <p:sp>
          <p:nvSpPr>
            <p:cNvPr id="38920" name="Rectangle 1031"/>
            <p:cNvSpPr>
              <a:spLocks noChangeArrowheads="1"/>
            </p:cNvSpPr>
            <p:nvPr/>
          </p:nvSpPr>
          <p:spPr bwMode="auto">
            <a:xfrm>
              <a:off x="3408" y="1338"/>
              <a:ext cx="816" cy="2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742950" lvl="1" indent="-285750">
                <a:lnSpc>
                  <a:spcPct val="80000"/>
                </a:lnSpc>
                <a:spcBef>
                  <a:spcPct val="20000"/>
                </a:spcBef>
                <a:buClr>
                  <a:schemeClr val="hlink"/>
                </a:buClr>
                <a:buSzPct val="110000"/>
                <a:buFont typeface="Monotype Sorts" pitchFamily="2" charset="2"/>
                <a:buNone/>
              </a:pPr>
              <a:r>
                <a:rPr lang="en-US" altLang="en-US" sz="2200" dirty="0">
                  <a:solidFill>
                    <a:srgbClr val="0070C0"/>
                  </a:solidFill>
                </a:rPr>
                <a:t>	</a:t>
              </a:r>
              <a:r>
                <a:rPr lang="en-US" altLang="en-US" sz="3000" dirty="0">
                  <a:solidFill>
                    <a:srgbClr val="0070C0"/>
                  </a:solidFill>
                </a:rPr>
                <a:t>E</a:t>
              </a:r>
            </a:p>
            <a:p>
              <a:pPr marL="742950" lvl="1" indent="-285750">
                <a:lnSpc>
                  <a:spcPct val="80000"/>
                </a:lnSpc>
                <a:spcBef>
                  <a:spcPct val="20000"/>
                </a:spcBef>
                <a:buClr>
                  <a:schemeClr val="hlink"/>
                </a:buClr>
                <a:buSzPct val="110000"/>
                <a:buFont typeface="Monotype Sorts" pitchFamily="2" charset="2"/>
                <a:buNone/>
              </a:pPr>
              <a:r>
                <a:rPr lang="en-US" altLang="en-US" sz="3000" dirty="0">
                  <a:solidFill>
                    <a:srgbClr val="0070C0"/>
                  </a:solidFill>
                </a:rPr>
                <a:t>	N</a:t>
              </a:r>
            </a:p>
            <a:p>
              <a:pPr marL="742950" lvl="1" indent="-285750">
                <a:lnSpc>
                  <a:spcPct val="80000"/>
                </a:lnSpc>
                <a:spcBef>
                  <a:spcPct val="20000"/>
                </a:spcBef>
                <a:buClr>
                  <a:schemeClr val="hlink"/>
                </a:buClr>
                <a:buSzPct val="110000"/>
                <a:buFont typeface="Monotype Sorts" pitchFamily="2" charset="2"/>
                <a:buNone/>
              </a:pPr>
              <a:r>
                <a:rPr lang="en-US" altLang="en-US" sz="3000" dirty="0">
                  <a:solidFill>
                    <a:srgbClr val="0070C0"/>
                  </a:solidFill>
                </a:rPr>
                <a:t>	G</a:t>
              </a:r>
              <a:br>
                <a:rPr lang="en-US" altLang="en-US" sz="3000" dirty="0">
                  <a:solidFill>
                    <a:srgbClr val="0070C0"/>
                  </a:solidFill>
                </a:rPr>
              </a:br>
              <a:r>
                <a:rPr lang="en-US" altLang="en-US" sz="3000" dirty="0">
                  <a:solidFill>
                    <a:srgbClr val="0070C0"/>
                  </a:solidFill>
                </a:rPr>
                <a:t>A</a:t>
              </a:r>
              <a:br>
                <a:rPr lang="en-US" altLang="en-US" sz="3000" dirty="0">
                  <a:solidFill>
                    <a:srgbClr val="0070C0"/>
                  </a:solidFill>
                </a:rPr>
              </a:br>
              <a:r>
                <a:rPr lang="en-US" altLang="en-US" sz="3000" dirty="0">
                  <a:solidFill>
                    <a:srgbClr val="0070C0"/>
                  </a:solidFill>
                </a:rPr>
                <a:t>G</a:t>
              </a:r>
              <a:br>
                <a:rPr lang="en-US" altLang="en-US" sz="3000" dirty="0">
                  <a:solidFill>
                    <a:srgbClr val="0070C0"/>
                  </a:solidFill>
                </a:rPr>
              </a:br>
              <a:r>
                <a:rPr lang="en-US" altLang="en-US" sz="3000" dirty="0">
                  <a:solidFill>
                    <a:srgbClr val="0070C0"/>
                  </a:solidFill>
                </a:rPr>
                <a:t>IN</a:t>
              </a:r>
              <a:br>
                <a:rPr lang="en-US" altLang="en-US" sz="3000" dirty="0">
                  <a:solidFill>
                    <a:srgbClr val="0070C0"/>
                  </a:solidFill>
                </a:rPr>
              </a:br>
              <a:r>
                <a:rPr lang="en-US" altLang="en-US" sz="3000" dirty="0">
                  <a:solidFill>
                    <a:srgbClr val="0070C0"/>
                  </a:solidFill>
                </a:rPr>
                <a:t>G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7162800" y="6076704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154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45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45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45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45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45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45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45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45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/>
          <p:cNvSpPr>
            <a:spLocks noGrp="1" noChangeArrowheads="1"/>
          </p:cNvSpPr>
          <p:nvPr>
            <p:ph type="title"/>
          </p:nvPr>
        </p:nvSpPr>
        <p:spPr>
          <a:xfrm>
            <a:off x="609600" y="990600"/>
            <a:ext cx="7024744" cy="723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dirty="0" smtClean="0"/>
              <a:t>Think of your obligations via </a:t>
            </a:r>
            <a:br>
              <a:rPr lang="en-US" altLang="en-US" dirty="0" smtClean="0"/>
            </a:br>
            <a:r>
              <a:rPr lang="en-US" altLang="en-US" dirty="0" smtClean="0"/>
              <a:t>W. H. E. R. E. T. O.</a:t>
            </a:r>
          </a:p>
        </p:txBody>
      </p:sp>
      <p:sp>
        <p:nvSpPr>
          <p:cNvPr id="19251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219200" y="1752600"/>
            <a:ext cx="7605713" cy="4724400"/>
          </a:xfrm>
        </p:spPr>
        <p:txBody>
          <a:bodyPr/>
          <a:lstStyle/>
          <a:p>
            <a:pPr marL="292100" indent="-225425" defTabSz="750888" eaLnBrk="1" hangingPunct="1">
              <a:lnSpc>
                <a:spcPct val="120000"/>
              </a:lnSpc>
            </a:pPr>
            <a:r>
              <a:rPr lang="en-US" altLang="en-US" sz="2100" i="1" dirty="0" smtClean="0"/>
              <a:t>“</a:t>
            </a:r>
            <a:r>
              <a:rPr lang="en-US" altLang="en-US" sz="2000" i="1" dirty="0" smtClean="0"/>
              <a:t>Where are we headed?”</a:t>
            </a:r>
            <a:r>
              <a:rPr lang="en-US" altLang="en-US" sz="2100" i="1" dirty="0" smtClean="0"/>
              <a:t> (the </a:t>
            </a:r>
            <a:r>
              <a:rPr lang="en-US" altLang="en-US" sz="2000" dirty="0" smtClean="0"/>
              <a:t>student’s</a:t>
            </a:r>
            <a:r>
              <a:rPr lang="en-US" altLang="en-US" sz="2000" i="1" dirty="0" smtClean="0"/>
              <a:t> Q!) </a:t>
            </a:r>
          </a:p>
          <a:p>
            <a:pPr marL="292100" indent="-225425" defTabSz="750888" eaLnBrk="1" hangingPunct="1">
              <a:lnSpc>
                <a:spcPct val="120000"/>
              </a:lnSpc>
            </a:pPr>
            <a:r>
              <a:rPr lang="en-US" altLang="en-US" sz="2000" i="1" dirty="0" smtClean="0"/>
              <a:t>How will the student be ‘hooked’?</a:t>
            </a:r>
          </a:p>
          <a:p>
            <a:pPr marL="292100" indent="-225425" defTabSz="750888" eaLnBrk="1" hangingPunct="1">
              <a:lnSpc>
                <a:spcPct val="120000"/>
              </a:lnSpc>
            </a:pPr>
            <a:r>
              <a:rPr lang="en-US" altLang="en-US" sz="2000" i="1" dirty="0" smtClean="0"/>
              <a:t>What opportunities will there be to be equipped, and to experience and explore key ideas?</a:t>
            </a:r>
          </a:p>
          <a:p>
            <a:pPr marL="292100" indent="-225425" defTabSz="750888" eaLnBrk="1" hangingPunct="1">
              <a:lnSpc>
                <a:spcPct val="120000"/>
              </a:lnSpc>
            </a:pPr>
            <a:r>
              <a:rPr lang="en-US" altLang="en-US" sz="2000" i="1" dirty="0" smtClean="0"/>
              <a:t>What will provide opportunities to rethink, rehearse, refine, and revise?</a:t>
            </a:r>
          </a:p>
          <a:p>
            <a:pPr marL="292100" indent="-225425" defTabSz="750888" eaLnBrk="1" hangingPunct="1">
              <a:lnSpc>
                <a:spcPct val="120000"/>
              </a:lnSpc>
            </a:pPr>
            <a:r>
              <a:rPr lang="en-US" altLang="en-US" sz="2000" i="1" dirty="0" smtClean="0"/>
              <a:t>How will students evaluate their work?</a:t>
            </a:r>
          </a:p>
          <a:p>
            <a:pPr marL="292100" indent="-225425" defTabSz="750888" eaLnBrk="1" hangingPunct="1">
              <a:lnSpc>
                <a:spcPct val="120000"/>
              </a:lnSpc>
            </a:pPr>
            <a:r>
              <a:rPr lang="en-US" altLang="en-US" sz="2000" i="1" dirty="0" smtClean="0"/>
              <a:t>How will the work be tailored to individual needs, interests, styles?</a:t>
            </a:r>
          </a:p>
          <a:p>
            <a:pPr marL="292100" indent="-225425" defTabSz="750888" eaLnBrk="1" hangingPunct="1">
              <a:lnSpc>
                <a:spcPct val="120000"/>
              </a:lnSpc>
            </a:pPr>
            <a:r>
              <a:rPr lang="en-US" altLang="en-US" sz="2000" i="1" dirty="0" smtClean="0"/>
              <a:t>How will the work be organized for maximal engagement and effectiveness?</a:t>
            </a:r>
          </a:p>
        </p:txBody>
      </p:sp>
      <p:sp>
        <p:nvSpPr>
          <p:cNvPr id="192525" name="Text Box 13"/>
          <p:cNvSpPr txBox="1">
            <a:spLocks noChangeArrowheads="1"/>
          </p:cNvSpPr>
          <p:nvPr/>
        </p:nvSpPr>
        <p:spPr bwMode="auto">
          <a:xfrm>
            <a:off x="638175" y="1600200"/>
            <a:ext cx="647700" cy="71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4100" b="1" i="1" dirty="0">
                <a:solidFill>
                  <a:schemeClr val="tx2"/>
                </a:solidFill>
                <a:latin typeface="Times" charset="0"/>
              </a:rPr>
              <a:t>W</a:t>
            </a:r>
            <a:endParaRPr lang="en-US" altLang="en-US" sz="3700" b="1" i="1" dirty="0">
              <a:solidFill>
                <a:schemeClr val="tx2"/>
              </a:solidFill>
              <a:latin typeface="Times" charset="0"/>
            </a:endParaRPr>
          </a:p>
        </p:txBody>
      </p:sp>
      <p:sp>
        <p:nvSpPr>
          <p:cNvPr id="192526" name="Text Box 14"/>
          <p:cNvSpPr txBox="1">
            <a:spLocks noChangeArrowheads="1"/>
          </p:cNvSpPr>
          <p:nvPr/>
        </p:nvSpPr>
        <p:spPr bwMode="auto">
          <a:xfrm>
            <a:off x="638175" y="2133600"/>
            <a:ext cx="588963" cy="71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4100" b="1" i="1" dirty="0">
                <a:solidFill>
                  <a:schemeClr val="tx2"/>
                </a:solidFill>
                <a:latin typeface="Times" charset="0"/>
              </a:rPr>
              <a:t>H</a:t>
            </a:r>
            <a:endParaRPr lang="en-US" altLang="en-US" sz="3700" b="1" i="1" dirty="0">
              <a:solidFill>
                <a:schemeClr val="tx2"/>
              </a:solidFill>
              <a:latin typeface="Times" charset="0"/>
            </a:endParaRPr>
          </a:p>
        </p:txBody>
      </p:sp>
      <p:sp>
        <p:nvSpPr>
          <p:cNvPr id="192527" name="Text Box 15"/>
          <p:cNvSpPr txBox="1">
            <a:spLocks noChangeArrowheads="1"/>
          </p:cNvSpPr>
          <p:nvPr/>
        </p:nvSpPr>
        <p:spPr bwMode="auto">
          <a:xfrm>
            <a:off x="666750" y="2667000"/>
            <a:ext cx="531813" cy="71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4100" b="1" i="1" dirty="0">
                <a:solidFill>
                  <a:schemeClr val="tx2"/>
                </a:solidFill>
                <a:latin typeface="Times" charset="0"/>
              </a:rPr>
              <a:t>E</a:t>
            </a:r>
          </a:p>
        </p:txBody>
      </p:sp>
      <p:sp>
        <p:nvSpPr>
          <p:cNvPr id="192528" name="Text Box 16"/>
          <p:cNvSpPr txBox="1">
            <a:spLocks noChangeArrowheads="1"/>
          </p:cNvSpPr>
          <p:nvPr/>
        </p:nvSpPr>
        <p:spPr bwMode="auto">
          <a:xfrm>
            <a:off x="652463" y="4070350"/>
            <a:ext cx="531813" cy="71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4100" b="1" i="1" dirty="0">
                <a:solidFill>
                  <a:schemeClr val="tx2"/>
                </a:solidFill>
                <a:latin typeface="Times" charset="0"/>
              </a:rPr>
              <a:t>E</a:t>
            </a:r>
            <a:endParaRPr lang="en-US" altLang="en-US" sz="3700" b="1" i="1" dirty="0">
              <a:solidFill>
                <a:schemeClr val="tx2"/>
              </a:solidFill>
              <a:latin typeface="Times" charset="0"/>
            </a:endParaRPr>
          </a:p>
        </p:txBody>
      </p:sp>
      <p:sp>
        <p:nvSpPr>
          <p:cNvPr id="192529" name="Text Box 17"/>
          <p:cNvSpPr txBox="1">
            <a:spLocks noChangeArrowheads="1"/>
          </p:cNvSpPr>
          <p:nvPr/>
        </p:nvSpPr>
        <p:spPr bwMode="auto">
          <a:xfrm>
            <a:off x="666750" y="3352800"/>
            <a:ext cx="531813" cy="71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4100" b="1" i="1" dirty="0">
                <a:solidFill>
                  <a:schemeClr val="tx2"/>
                </a:solidFill>
                <a:latin typeface="Times" charset="0"/>
              </a:rPr>
              <a:t>R</a:t>
            </a:r>
            <a:endParaRPr lang="en-US" altLang="en-US" sz="3700" b="1" i="1" dirty="0">
              <a:solidFill>
                <a:schemeClr val="tx2"/>
              </a:solidFill>
              <a:latin typeface="Times" charset="0"/>
            </a:endParaRPr>
          </a:p>
        </p:txBody>
      </p:sp>
      <p:sp>
        <p:nvSpPr>
          <p:cNvPr id="192530" name="Oval 18"/>
          <p:cNvSpPr>
            <a:spLocks noChangeArrowheads="1"/>
          </p:cNvSpPr>
          <p:nvPr/>
        </p:nvSpPr>
        <p:spPr bwMode="auto">
          <a:xfrm>
            <a:off x="8153400" y="762000"/>
            <a:ext cx="457200" cy="4572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 sz="2900" b="1">
                <a:solidFill>
                  <a:srgbClr val="FFFFFF"/>
                </a:solidFill>
                <a:latin typeface="Helvetica" charset="0"/>
              </a:rPr>
              <a:t>L</a:t>
            </a:r>
            <a:endParaRPr lang="en-US" altLang="en-US" sz="2900" b="1">
              <a:solidFill>
                <a:srgbClr val="FFFFFF"/>
              </a:solidFill>
              <a:latin typeface="TektoMMObl_503 BD 850 EX" charset="0"/>
            </a:endParaRPr>
          </a:p>
        </p:txBody>
      </p:sp>
      <p:sp>
        <p:nvSpPr>
          <p:cNvPr id="192531" name="Text Box 19"/>
          <p:cNvSpPr txBox="1">
            <a:spLocks noChangeArrowheads="1"/>
          </p:cNvSpPr>
          <p:nvPr/>
        </p:nvSpPr>
        <p:spPr bwMode="auto">
          <a:xfrm>
            <a:off x="682625" y="4719638"/>
            <a:ext cx="501650" cy="71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4100" b="1" i="1">
                <a:solidFill>
                  <a:schemeClr val="tx2"/>
                </a:solidFill>
                <a:latin typeface="Times" charset="0"/>
              </a:rPr>
              <a:t>T</a:t>
            </a:r>
            <a:endParaRPr lang="en-US" altLang="en-US" sz="3700" b="1" i="1">
              <a:solidFill>
                <a:schemeClr val="tx2"/>
              </a:solidFill>
              <a:latin typeface="Times" charset="0"/>
            </a:endParaRPr>
          </a:p>
        </p:txBody>
      </p:sp>
      <p:sp>
        <p:nvSpPr>
          <p:cNvPr id="192532" name="Text Box 20"/>
          <p:cNvSpPr txBox="1">
            <a:spLocks noChangeArrowheads="1"/>
          </p:cNvSpPr>
          <p:nvPr/>
        </p:nvSpPr>
        <p:spPr bwMode="auto">
          <a:xfrm>
            <a:off x="652463" y="5334000"/>
            <a:ext cx="560387" cy="71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4100" b="1" i="1">
                <a:solidFill>
                  <a:schemeClr val="tx2"/>
                </a:solidFill>
                <a:latin typeface="Times" charset="0"/>
              </a:rPr>
              <a:t>O</a:t>
            </a:r>
            <a:endParaRPr lang="en-US" altLang="en-US" sz="3700" b="1" i="1">
              <a:solidFill>
                <a:schemeClr val="tx2"/>
              </a:solidFill>
              <a:latin typeface="Time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2800" y="6076704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60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2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2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2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92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9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2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9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9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9" grpId="0" autoUpdateAnimBg="0"/>
      <p:bldP spid="192525" grpId="0" autoUpdateAnimBg="0"/>
      <p:bldP spid="192526" grpId="0" autoUpdateAnimBg="0"/>
      <p:bldP spid="192527" grpId="0" autoUpdateAnimBg="0"/>
      <p:bldP spid="192528" grpId="0" autoUpdateAnimBg="0"/>
      <p:bldP spid="192529" grpId="0" autoUpdateAnimBg="0"/>
      <p:bldP spid="192530" grpId="0" animBg="1" autoUpdateAnimBg="0"/>
      <p:bldP spid="192531" grpId="0" autoUpdateAnimBg="0"/>
      <p:bldP spid="192532" grpId="0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Curriculum Coordinator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77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jaymctighe.com/wordpress/wp-content/uploads/2011/04/UbD-Websites-3.3.12.pdf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812088" y="223838"/>
            <a:ext cx="1331912" cy="365125"/>
          </a:xfrm>
        </p:spPr>
        <p:txBody>
          <a:bodyPr/>
          <a:lstStyle/>
          <a:p>
            <a:fld id="{1E9000AE-7EDA-4509-B6BC-F035AE1F75AF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7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447800"/>
            <a:ext cx="7024744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Understanding means:</a:t>
            </a:r>
            <a:br>
              <a:rPr lang="en-US" dirty="0"/>
            </a:br>
            <a:endParaRPr lang="en-US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ü"/>
              <a:defRPr/>
            </a:pPr>
            <a:r>
              <a:rPr lang="en-US" dirty="0" smtClean="0"/>
              <a:t>to make sense of what you know,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en-US" dirty="0" smtClean="0"/>
              <a:t>to be able to know why it’s so,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n-US" dirty="0" smtClean="0"/>
              <a:t>and to use it in various situations and contexts.</a:t>
            </a:r>
            <a:r>
              <a:rPr lang="en-US" dirty="0"/>
              <a:t> 	</a:t>
            </a:r>
            <a:r>
              <a:rPr lang="en-US" dirty="0" smtClean="0"/>
              <a:t>		</a:t>
            </a:r>
          </a:p>
          <a:p>
            <a:pPr marL="68580" indent="0">
              <a:buNone/>
              <a:defRPr/>
            </a:pPr>
            <a:r>
              <a:rPr lang="en-US" sz="1600" dirty="0"/>
              <a:t>	</a:t>
            </a:r>
            <a:r>
              <a:rPr lang="en-US" sz="1600" dirty="0" smtClean="0"/>
              <a:t>				Grant Wiggins</a:t>
            </a:r>
          </a:p>
        </p:txBody>
      </p:sp>
    </p:spTree>
    <p:extLst>
      <p:ext uri="{BB962C8B-B14F-4D97-AF65-F5344CB8AC3E}">
        <p14:creationId xmlns:p14="http://schemas.microsoft.com/office/powerpoint/2010/main" val="3319977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58644" y="1828801"/>
            <a:ext cx="7123355" cy="2434104"/>
          </a:xfrm>
        </p:spPr>
        <p:txBody>
          <a:bodyPr>
            <a:normAutofit/>
          </a:bodyPr>
          <a:lstStyle/>
          <a:p>
            <a:r>
              <a:rPr lang="en-US" i="1" dirty="0"/>
              <a:t>How do you know if someone understands?</a:t>
            </a:r>
            <a:br>
              <a:rPr lang="en-US" i="1" dirty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Curriculum Coordinator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72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509588"/>
            <a:ext cx="5991225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3600" dirty="0" smtClean="0"/>
              <a:t>Assessment of Understanding</a:t>
            </a:r>
          </a:p>
        </p:txBody>
      </p:sp>
      <p:sp>
        <p:nvSpPr>
          <p:cNvPr id="17940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96913" y="1617663"/>
            <a:ext cx="8142287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dirty="0" smtClean="0"/>
              <a:t>You </a:t>
            </a:r>
            <a:r>
              <a:rPr lang="en-US" altLang="en-US" u="sng" dirty="0" smtClean="0"/>
              <a:t>really</a:t>
            </a:r>
            <a:r>
              <a:rPr lang="en-US" altLang="en-US" dirty="0" smtClean="0"/>
              <a:t> understand it when you can:</a:t>
            </a:r>
          </a:p>
          <a:p>
            <a:pPr lvl="1" eaLnBrk="1" hangingPunct="1"/>
            <a:r>
              <a:rPr lang="en-US" altLang="en-US" dirty="0" smtClean="0"/>
              <a:t>explain, connect, systematize, predict it</a:t>
            </a:r>
          </a:p>
          <a:p>
            <a:pPr lvl="1" eaLnBrk="1" hangingPunct="1"/>
            <a:r>
              <a:rPr lang="en-US" altLang="en-US" dirty="0" smtClean="0"/>
              <a:t>show its meaning, importance</a:t>
            </a:r>
          </a:p>
          <a:p>
            <a:pPr lvl="1" eaLnBrk="1" hangingPunct="1"/>
            <a:r>
              <a:rPr lang="en-US" altLang="en-US" dirty="0" smtClean="0"/>
              <a:t>apply or adapt it to novel situations</a:t>
            </a:r>
          </a:p>
          <a:p>
            <a:pPr lvl="1" eaLnBrk="1" hangingPunct="1"/>
            <a:r>
              <a:rPr lang="en-US" altLang="en-US" dirty="0" smtClean="0"/>
              <a:t>see it as one plausible perspective among others, question its assumptions</a:t>
            </a:r>
          </a:p>
          <a:p>
            <a:pPr lvl="1" eaLnBrk="1" hangingPunct="1"/>
            <a:r>
              <a:rPr lang="en-US" altLang="en-US" dirty="0" smtClean="0"/>
              <a:t>see it as its author/speaker saw it</a:t>
            </a:r>
          </a:p>
          <a:p>
            <a:pPr lvl="1" eaLnBrk="1" hangingPunct="1"/>
            <a:r>
              <a:rPr lang="en-US" altLang="en-US" dirty="0" smtClean="0"/>
              <a:t>avoid and point out common misconceptions, biases, or simplistic views</a:t>
            </a:r>
          </a:p>
        </p:txBody>
      </p:sp>
    </p:spTree>
    <p:extLst>
      <p:ext uri="{BB962C8B-B14F-4D97-AF65-F5344CB8AC3E}">
        <p14:creationId xmlns:p14="http://schemas.microsoft.com/office/powerpoint/2010/main" val="2287305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4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94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4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94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4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94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4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794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4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794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4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94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4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94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4052" grpId="0" build="p" bldLvl="2" autoUpdateAnimBg="0" advAuto="100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7024744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i="1" dirty="0" smtClean="0"/>
              <a:t>Is This a Good Plan?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492" y="2057400"/>
            <a:ext cx="7262308" cy="3200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Analyze the Pioneer Plan on page </a:t>
            </a:r>
            <a:r>
              <a:rPr lang="en-US" sz="2800" dirty="0" smtClean="0"/>
              <a:t>1.</a:t>
            </a:r>
            <a:endParaRPr lang="en-US" sz="2800" dirty="0" smtClean="0"/>
          </a:p>
          <a:p>
            <a:pPr eaLnBrk="1" hangingPunct="1">
              <a:defRPr/>
            </a:pPr>
            <a:r>
              <a:rPr lang="en-US" sz="2800" dirty="0" smtClean="0"/>
              <a:t>As a pair, discuss the following:</a:t>
            </a:r>
          </a:p>
          <a:p>
            <a:pPr lvl="1" eaLnBrk="1" hangingPunct="1">
              <a:defRPr/>
            </a:pPr>
            <a:r>
              <a:rPr lang="en-US" sz="2400" dirty="0" smtClean="0"/>
              <a:t>What are the strengths of the unit?</a:t>
            </a:r>
          </a:p>
          <a:p>
            <a:pPr lvl="1" eaLnBrk="1" hangingPunct="1">
              <a:defRPr/>
            </a:pPr>
            <a:r>
              <a:rPr lang="en-US" sz="2400" dirty="0" smtClean="0"/>
              <a:t>What are the problems?</a:t>
            </a:r>
          </a:p>
          <a:p>
            <a:pPr marL="365760" lvl="1" indent="0" eaLnBrk="1" hangingPunct="1">
              <a:buNone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0423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838200"/>
            <a:ext cx="8382000" cy="838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3 Stages of “Backward” Design</a:t>
            </a:r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685800" y="1752600"/>
            <a:ext cx="2362200" cy="1905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42900" indent="-342900" algn="ctr">
              <a:buFontTx/>
              <a:buAutoNum type="arabicPeriod"/>
            </a:pPr>
            <a:r>
              <a:rPr lang="en-US" sz="3200">
                <a:latin typeface="Calisto MT" pitchFamily="18" charset="0"/>
              </a:rPr>
              <a:t>Identify </a:t>
            </a:r>
          </a:p>
          <a:p>
            <a:pPr marL="342900" indent="-342900" algn="ctr"/>
            <a:r>
              <a:rPr lang="en-US" sz="3200">
                <a:latin typeface="Calisto MT" pitchFamily="18" charset="0"/>
              </a:rPr>
              <a:t>desired </a:t>
            </a:r>
          </a:p>
          <a:p>
            <a:pPr marL="342900" indent="-342900" algn="ctr"/>
            <a:r>
              <a:rPr lang="en-US" sz="3200">
                <a:latin typeface="Calisto MT" pitchFamily="18" charset="0"/>
              </a:rPr>
              <a:t>results.</a:t>
            </a:r>
          </a:p>
        </p:txBody>
      </p:sp>
      <p:sp>
        <p:nvSpPr>
          <p:cNvPr id="25604" name="Rectangle 5"/>
          <p:cNvSpPr>
            <a:spLocks noChangeArrowheads="1"/>
          </p:cNvSpPr>
          <p:nvPr/>
        </p:nvSpPr>
        <p:spPr bwMode="auto">
          <a:xfrm>
            <a:off x="3352800" y="2667000"/>
            <a:ext cx="2362200" cy="1905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800">
                <a:latin typeface="Calisto MT" pitchFamily="18" charset="0"/>
              </a:rPr>
              <a:t>2. Determine </a:t>
            </a:r>
          </a:p>
          <a:p>
            <a:pPr algn="ctr"/>
            <a:r>
              <a:rPr lang="en-US" sz="2800">
                <a:latin typeface="Calisto MT" pitchFamily="18" charset="0"/>
              </a:rPr>
              <a:t>acceptable</a:t>
            </a:r>
          </a:p>
          <a:p>
            <a:pPr algn="ctr"/>
            <a:r>
              <a:rPr lang="en-US" sz="2800">
                <a:latin typeface="Calisto MT" pitchFamily="18" charset="0"/>
              </a:rPr>
              <a:t>evidence.</a:t>
            </a:r>
          </a:p>
        </p:txBody>
      </p:sp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6019800" y="3962400"/>
            <a:ext cx="2514600" cy="1981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800">
                <a:latin typeface="Calisto MT" pitchFamily="18" charset="0"/>
              </a:rPr>
              <a:t>3. Plan learning </a:t>
            </a:r>
          </a:p>
          <a:p>
            <a:pPr algn="ctr"/>
            <a:r>
              <a:rPr lang="en-US" sz="2800">
                <a:latin typeface="Calisto MT" pitchFamily="18" charset="0"/>
              </a:rPr>
              <a:t>experiences </a:t>
            </a:r>
          </a:p>
          <a:p>
            <a:pPr algn="ctr"/>
            <a:r>
              <a:rPr lang="en-US" sz="2800">
                <a:latin typeface="Calisto MT" pitchFamily="18" charset="0"/>
              </a:rPr>
              <a:t>&amp; instruction.</a:t>
            </a:r>
          </a:p>
        </p:txBody>
      </p:sp>
      <p:sp>
        <p:nvSpPr>
          <p:cNvPr id="25606" name="AutoShape 8"/>
          <p:cNvSpPr>
            <a:spLocks noChangeArrowheads="1"/>
          </p:cNvSpPr>
          <p:nvPr/>
        </p:nvSpPr>
        <p:spPr bwMode="auto">
          <a:xfrm>
            <a:off x="3200400" y="1752600"/>
            <a:ext cx="976313" cy="976313"/>
          </a:xfrm>
          <a:custGeom>
            <a:avLst/>
            <a:gdLst>
              <a:gd name="T0" fmla="*/ 22062459 w 21600"/>
              <a:gd name="T1" fmla="*/ 0 h 21600"/>
              <a:gd name="T2" fmla="*/ 5516123 w 21600"/>
              <a:gd name="T3" fmla="*/ 22064538 h 21600"/>
              <a:gd name="T4" fmla="*/ 22062459 w 21600"/>
              <a:gd name="T5" fmla="*/ 11032247 h 21600"/>
              <a:gd name="T6" fmla="*/ 49645154 w 21600"/>
              <a:gd name="T7" fmla="*/ 22064538 h 21600"/>
              <a:gd name="T8" fmla="*/ 38612908 w 21600"/>
              <a:gd name="T9" fmla="*/ 33096785 h 21600"/>
              <a:gd name="T10" fmla="*/ 27580661 w 21600"/>
              <a:gd name="T11" fmla="*/ 22064538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AutoShape 10"/>
          <p:cNvSpPr>
            <a:spLocks noChangeArrowheads="1"/>
          </p:cNvSpPr>
          <p:nvPr/>
        </p:nvSpPr>
        <p:spPr bwMode="auto">
          <a:xfrm>
            <a:off x="6019800" y="2895600"/>
            <a:ext cx="976313" cy="976313"/>
          </a:xfrm>
          <a:custGeom>
            <a:avLst/>
            <a:gdLst>
              <a:gd name="T0" fmla="*/ 22062459 w 21600"/>
              <a:gd name="T1" fmla="*/ 0 h 21600"/>
              <a:gd name="T2" fmla="*/ 5516123 w 21600"/>
              <a:gd name="T3" fmla="*/ 22064538 h 21600"/>
              <a:gd name="T4" fmla="*/ 22062459 w 21600"/>
              <a:gd name="T5" fmla="*/ 11032247 h 21600"/>
              <a:gd name="T6" fmla="*/ 49645154 w 21600"/>
              <a:gd name="T7" fmla="*/ 22064538 h 21600"/>
              <a:gd name="T8" fmla="*/ 38612908 w 21600"/>
              <a:gd name="T9" fmla="*/ 33096785 h 21600"/>
              <a:gd name="T10" fmla="*/ 27580661 w 21600"/>
              <a:gd name="T11" fmla="*/ 22064538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162800" y="6076704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64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885</TotalTime>
  <Words>1983</Words>
  <Application>Microsoft Office PowerPoint</Application>
  <PresentationFormat>On-screen Show (4:3)</PresentationFormat>
  <Paragraphs>373</Paragraphs>
  <Slides>46</Slides>
  <Notes>5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Austin</vt:lpstr>
      <vt:lpstr>PowerPoint Presentation</vt:lpstr>
      <vt:lpstr>Goals</vt:lpstr>
      <vt:lpstr>Why teach/design curriculum for understanding?</vt:lpstr>
      <vt:lpstr>What is understanding? </vt:lpstr>
      <vt:lpstr>Understanding means: </vt:lpstr>
      <vt:lpstr>How do you know if someone understands? </vt:lpstr>
      <vt:lpstr>Assessment of Understanding</vt:lpstr>
      <vt:lpstr>Is This a Good Plan?</vt:lpstr>
      <vt:lpstr>3 Stages of “Backward” Design</vt:lpstr>
      <vt:lpstr>Why “backward”?</vt:lpstr>
      <vt:lpstr>The “big ideas” of each stage:</vt:lpstr>
      <vt:lpstr>Template as a Tool</vt:lpstr>
      <vt:lpstr>Not necessary to fill in the template “in order”</vt:lpstr>
      <vt:lpstr>Misconception Alert: the work is non-linear</vt:lpstr>
      <vt:lpstr>Prairie Plan-What’s Missing?</vt:lpstr>
      <vt:lpstr>Examining the Shift</vt:lpstr>
      <vt:lpstr>Consider Design Questions</vt:lpstr>
      <vt:lpstr>3 Stages of “Backward” Design</vt:lpstr>
      <vt:lpstr>Stage 1 –  Identify desired results.</vt:lpstr>
      <vt:lpstr>The “big idea” of Stage 1:</vt:lpstr>
      <vt:lpstr>Big Ideas in Literacy: Examples</vt:lpstr>
      <vt:lpstr>Some questions for identifying truly “big ideas”</vt:lpstr>
      <vt:lpstr>PowerPoint Presentation</vt:lpstr>
      <vt:lpstr>PowerPoint Presentation</vt:lpstr>
      <vt:lpstr>Big Ideas in Curriculum Work</vt:lpstr>
      <vt:lpstr>Still More on Big Ideas…</vt:lpstr>
      <vt:lpstr>“Big Ideas”- typically revealed via </vt:lpstr>
      <vt:lpstr>Essential Questions</vt:lpstr>
      <vt:lpstr>Essential Questions</vt:lpstr>
      <vt:lpstr>Sample Essential Questions:</vt:lpstr>
      <vt:lpstr>Essential Questions</vt:lpstr>
      <vt:lpstr>Essential Questions</vt:lpstr>
      <vt:lpstr>Knowledge and Skills</vt:lpstr>
      <vt:lpstr>3 Stages of “Backward” Design</vt:lpstr>
      <vt:lpstr>Stage Two- Evidence</vt:lpstr>
      <vt:lpstr>The big idea for Stage 2</vt:lpstr>
      <vt:lpstr>Just because the student “knows it” …</vt:lpstr>
      <vt:lpstr>Key understandings about assessment</vt:lpstr>
      <vt:lpstr>Thinking like an …</vt:lpstr>
      <vt:lpstr>PowerPoint Presentation</vt:lpstr>
      <vt:lpstr>PowerPoint Presentation</vt:lpstr>
      <vt:lpstr>3 Stages of “Backward” Design</vt:lpstr>
      <vt:lpstr>PowerPoint Presentation</vt:lpstr>
      <vt:lpstr>Think of your obligations via  W. H. E. R. E. T. O.</vt:lpstr>
      <vt:lpstr>Questions? </vt:lpstr>
      <vt:lpstr>Resources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UBD</dc:title>
  <dc:creator>Mommy</dc:creator>
  <cp:lastModifiedBy>tester</cp:lastModifiedBy>
  <cp:revision>72</cp:revision>
  <cp:lastPrinted>2012-03-21T15:23:02Z</cp:lastPrinted>
  <dcterms:created xsi:type="dcterms:W3CDTF">2010-12-07T14:17:49Z</dcterms:created>
  <dcterms:modified xsi:type="dcterms:W3CDTF">2012-03-21T18:25:01Z</dcterms:modified>
</cp:coreProperties>
</file>